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</p:sldIdLst>
  <p:sldSz cy="5143500" cx="9144000"/>
  <p:notesSz cx="6858000" cy="9144000"/>
  <p:embeddedFontLst>
    <p:embeddedFont>
      <p:font typeface="Space Mono"/>
      <p:regular r:id="rId62"/>
      <p:bold r:id="rId63"/>
      <p:italic r:id="rId64"/>
      <p:boldItalic r:id="rId65"/>
    </p:embeddedFont>
    <p:embeddedFont>
      <p:font typeface="Cairo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SpaceMono-regular.fntdata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SpaceMono-italic.fntdata"/><Relationship Id="rId63" Type="http://schemas.openxmlformats.org/officeDocument/2006/relationships/font" Target="fonts/SpaceMono-bold.fntdata"/><Relationship Id="rId22" Type="http://schemas.openxmlformats.org/officeDocument/2006/relationships/slide" Target="slides/slide18.xml"/><Relationship Id="rId66" Type="http://schemas.openxmlformats.org/officeDocument/2006/relationships/font" Target="fonts/Cairo-regular.fntdata"/><Relationship Id="rId21" Type="http://schemas.openxmlformats.org/officeDocument/2006/relationships/slide" Target="slides/slide17.xml"/><Relationship Id="rId65" Type="http://schemas.openxmlformats.org/officeDocument/2006/relationships/font" Target="fonts/SpaceMono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7" Type="http://schemas.openxmlformats.org/officeDocument/2006/relationships/font" Target="fonts/Cairo-bold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9d6fe7436d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9d6fe7436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d6fe7436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39d6fe7436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9d6fe7436d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39d6fe7436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9d6fe7436d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9d6fe7436d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9d6fe7436d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9d6fe7436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9d6fe7436d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9d6fe7436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9d6fe7436d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39d6fe7436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d6fe7436d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39d6fe7436d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d6fe7436d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9d6fe7436d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9d6fe7436d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39d6fe7436d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d6fe7436d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9d6fe7436d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d6fe7436d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9d6fe7436d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9d6fe7436d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9d6fe7436d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9d6fe7436d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9d6fe7436d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9d6fe7436d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9d6fe7436d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9d6fe7436d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9d6fe7436d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9d6fe7436d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39d6fe7436d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9d6fe7436d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9d6fe7436d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d6fe7436d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39d6fe7436d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d6fe743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39d6fe743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9d6fe7436d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9d6fe7436d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9d6fe7436d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39d6fe7436d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9d6fe7436d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9d6fe7436d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d6fe7436d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9d6fe7436d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9d6fe7436d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9d6fe7436d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d6fe7436d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9d6fe7436d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9d6fe7436d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9d6fe7436d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9d6fe7436d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39d6fe7436d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9d6fe7436d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9d6fe7436d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9d6fe7436d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9d6fe7436d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9d6fe7436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39d6fe7436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9d6fe7436d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9d6fe7436d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9d6fe7436d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39d6fe7436d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9d6fe7436d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39d6fe7436d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9d6fe7436d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39d6fe7436d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9d6fe7436d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39d6fe7436d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9d6fe7436d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9d6fe7436d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9d6fe7436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39d6fe7436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9d6fe7436d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39d6fe7436d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9d6fe7436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9d6fe7436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9d6fe7436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39d6fe7436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9d6fe7436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9d6fe7436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9d6fe7436d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39d6fe7436d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9d6fe7436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39d6fe7436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9d6fe7436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39d6fe7436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9d6fe7436d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39d6fe7436d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9d6fe7436d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39d6fe7436d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9d6fe7436d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39d6fe7436d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9d6fe7436d_2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39d6fe7436d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9d6fe7436d_2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39d6fe7436d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d6fe7436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39d6fe7436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d6fe7436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9d6fe7436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d6fe7436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39d6fe7436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d6fe7436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39d6fe7436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89300"/>
            <a:ext cx="85206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44115"/>
            <a:ext cx="85206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400" y="249325"/>
            <a:ext cx="2125249" cy="4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2" type="body"/>
          </p:nvPr>
        </p:nvSpPr>
        <p:spPr>
          <a:xfrm>
            <a:off x="1246663" y="3585725"/>
            <a:ext cx="6650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pic>
        <p:nvPicPr>
          <p:cNvPr id="15" name="Google Shape;15;p2" title="AC4 dark-bg tagline.png"/>
          <p:cNvPicPr preferRelativeResize="0"/>
          <p:nvPr/>
        </p:nvPicPr>
        <p:blipFill rotWithShape="1">
          <a:blip r:embed="rId3">
            <a:alphaModFix/>
          </a:blip>
          <a:srcRect b="893" l="0" r="0" t="893"/>
          <a:stretch/>
        </p:blipFill>
        <p:spPr>
          <a:xfrm>
            <a:off x="84699" y="4156222"/>
            <a:ext cx="8974602" cy="964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4572000" y="-328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>
                <a:solidFill>
                  <a:schemeClr val="dk1"/>
                </a:solidFill>
              </a:defRPr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>
                <a:solidFill>
                  <a:schemeClr val="dk1"/>
                </a:solidFill>
              </a:defRPr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>
                <a:solidFill>
                  <a:schemeClr val="dk1"/>
                </a:solidFill>
              </a:defRPr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>
                <a:solidFill>
                  <a:schemeClr val="dk1"/>
                </a:solidFill>
              </a:defRPr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>
                <a:solidFill>
                  <a:schemeClr val="dk1"/>
                </a:solidFill>
              </a:defRPr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>
                <a:solidFill>
                  <a:schemeClr val="dk1"/>
                </a:solidFill>
              </a:defRPr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400" y="249325"/>
            <a:ext cx="2125249" cy="4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12939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400" y="249325"/>
            <a:ext cx="2125249" cy="4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29906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200"/>
              <a:buNone/>
              <a:defRPr sz="42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400" y="249325"/>
            <a:ext cx="2125249" cy="4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indent="-3810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683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556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311700" y="39240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4800"/>
              <a:buNone/>
              <a:defRPr sz="4800">
                <a:solidFill>
                  <a:srgbClr val="FFFF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400" y="249325"/>
            <a:ext cx="2125249" cy="4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375" y="4828424"/>
            <a:ext cx="1374125" cy="2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Space Mono"/>
              <a:buNone/>
              <a:defRPr b="0" i="0" sz="3200" u="none" cap="none" strike="noStrike">
                <a:solidFill>
                  <a:srgbClr val="FFFF00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Char char="●"/>
              <a:defRPr b="0" i="0" sz="2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Char char="○"/>
              <a:defRPr b="0" i="0" sz="2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indent="-3683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Space Mono"/>
              <a:buChar char="■"/>
              <a:defRPr b="0" i="0" sz="2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indent="-3556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●"/>
              <a:defRPr b="0" i="0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indent="-3556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○"/>
              <a:defRPr b="0" i="0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indent="-3556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■"/>
              <a:defRPr b="0" i="0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indent="-3556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●"/>
              <a:defRPr b="0" i="0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indent="-3556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○"/>
              <a:defRPr b="0" i="0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indent="-3556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Mono"/>
              <a:buChar char="■"/>
              <a:defRPr b="0" i="0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ython.langchain.com/docs/integrations/document_loaders/" TargetMode="External"/><Relationship Id="rId4" Type="http://schemas.openxmlformats.org/officeDocument/2006/relationships/hyperlink" Target="https://python.langchain.com/api_reference/community/document_loaders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hyperlink" Target="https://python.langchain.com/docs/concepts/embedding_models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Relationship Id="rId4" Type="http://schemas.openxmlformats.org/officeDocument/2006/relationships/image" Target="../media/image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Relationship Id="rId4" Type="http://schemas.openxmlformats.org/officeDocument/2006/relationships/hyperlink" Target="https://github.com/langchain-ai/rag-from-scratch/blob/main/rag_from_scratch_5_to_9.ipynb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jpg"/><Relationship Id="rId4" Type="http://schemas.openxmlformats.org/officeDocument/2006/relationships/hyperlink" Target="https://github.com/langchain-ai/langchain/blob/master/cookbook/rag_fusion.ipynb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jpg"/><Relationship Id="rId4" Type="http://schemas.openxmlformats.org/officeDocument/2006/relationships/hyperlink" Target="https://github.com/langchain-ai/rag-from-scratch/blob/main/rag_from_scratch_5_to_9.ipynb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hyperlink" Target="https://arxiv.org/html/2401.18059v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jpg"/><Relationship Id="rId4" Type="http://schemas.openxmlformats.org/officeDocument/2006/relationships/hyperlink" Target="https://arxiv.org/html/2401.18059v1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Relationship Id="rId4" Type="http://schemas.openxmlformats.org/officeDocument/2006/relationships/image" Target="../media/image2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microsoft.com/en-us/research/blog/graphrag-unlocking-llm-discovery-on-narrative-private-data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Relationship Id="rId4" Type="http://schemas.openxmlformats.org/officeDocument/2006/relationships/hyperlink" Target="https://arxiv.org/abs/2408.14717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jpg"/><Relationship Id="rId4" Type="http://schemas.openxmlformats.org/officeDocument/2006/relationships/hyperlink" Target="https://arxiv.org/html/2403.10131v1" TargetMode="External"/><Relationship Id="rId5" Type="http://schemas.openxmlformats.org/officeDocument/2006/relationships/hyperlink" Target="https://techcommunity.microsoft.com/t5/ai-ai-platform-blog/raft-a-new-way-to-teach-llms-to-be-better-at-rag/ba-p/4084674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automateyournetwork/Document_Buddy" TargetMode="External"/><Relationship Id="rId4" Type="http://schemas.openxmlformats.org/officeDocument/2006/relationships/hyperlink" Target="https://github.com/automateyournetwork/packet_buddy" TargetMode="External"/><Relationship Id="rId9" Type="http://schemas.openxmlformats.org/officeDocument/2006/relationships/hyperlink" Target="https://github.com/automateyournetwork/Packet_TAG" TargetMode="External"/><Relationship Id="rId5" Type="http://schemas.openxmlformats.org/officeDocument/2006/relationships/hyperlink" Target="https://github.com/automateyournetwork/Document_RAPTOR" TargetMode="External"/><Relationship Id="rId6" Type="http://schemas.openxmlformats.org/officeDocument/2006/relationships/hyperlink" Target="https://github.com/automateyournetwork/packet_raptor" TargetMode="External"/><Relationship Id="rId7" Type="http://schemas.openxmlformats.org/officeDocument/2006/relationships/hyperlink" Target="https://github.com/automateyournetwork/Document_graphRAG" TargetMode="External"/><Relationship Id="rId8" Type="http://schemas.openxmlformats.org/officeDocument/2006/relationships/hyperlink" Target="https://github.com/automateyournetwork/packet_graph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automateyournetwork/NAF_AC4_RA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ithub.com/automateyournetwork/NAF_AC4_RAG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311708" y="889300"/>
            <a:ext cx="85206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>
                <a:solidFill>
                  <a:schemeClr val="accent6"/>
                </a:solidFill>
                <a:highlight>
                  <a:schemeClr val="dk1"/>
                </a:highlight>
              </a:rPr>
              <a:t>Augmenting Network Automation with AI: From RAG to MCP</a:t>
            </a:r>
            <a:endParaRPr sz="2400">
              <a:solidFill>
                <a:schemeClr val="accent6"/>
              </a:solidFill>
            </a:endParaRPr>
          </a:p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311700" y="2844125"/>
            <a:ext cx="85206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From Retrieval Augmented Generation (RAG) to Model Context Protocol (MCP)</a:t>
            </a:r>
            <a:endParaRPr/>
          </a:p>
        </p:txBody>
      </p:sp>
      <p:sp>
        <p:nvSpPr>
          <p:cNvPr id="73" name="Google Shape;73;p16"/>
          <p:cNvSpPr txBox="1"/>
          <p:nvPr>
            <p:ph idx="2" type="body"/>
          </p:nvPr>
        </p:nvSpPr>
        <p:spPr>
          <a:xfrm>
            <a:off x="1246663" y="3585725"/>
            <a:ext cx="6650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250000"/>
              <a:buNone/>
            </a:pPr>
            <a:r>
              <a:rPr lang="en"/>
              <a:t>John Capobianco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1 - Source</a:t>
            </a:r>
            <a:endParaRPr/>
          </a:p>
        </p:txBody>
      </p:sp>
      <p:sp>
        <p:nvSpPr>
          <p:cNvPr id="126" name="Google Shape;126;p25"/>
          <p:cNvSpPr txBox="1"/>
          <p:nvPr/>
        </p:nvSpPr>
        <p:spPr>
          <a:xfrm>
            <a:off x="370126" y="1017725"/>
            <a:ext cx="85098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source of the external knowledge you want to </a:t>
            </a:r>
            <a:r>
              <a:rPr b="0" i="1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augment 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1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generation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output.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High level categories: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Webpages</a:t>
            </a:r>
            <a:endParaRPr>
              <a:solidFill>
                <a:schemeClr val="lt1"/>
              </a:solidFill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PDFs</a:t>
            </a:r>
            <a:endParaRPr>
              <a:solidFill>
                <a:schemeClr val="lt1"/>
              </a:solidFill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Cloud Providers</a:t>
            </a:r>
            <a:endParaRPr>
              <a:solidFill>
                <a:schemeClr val="lt1"/>
              </a:solidFill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Social Platforms</a:t>
            </a:r>
            <a:endParaRPr>
              <a:solidFill>
                <a:schemeClr val="lt1"/>
              </a:solidFill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Messaging Services</a:t>
            </a:r>
            <a:endParaRPr>
              <a:solidFill>
                <a:schemeClr val="lt1"/>
              </a:solidFill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Productivity Tools</a:t>
            </a:r>
            <a:endParaRPr>
              <a:solidFill>
                <a:schemeClr val="lt1"/>
              </a:solidFill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Common File Types</a:t>
            </a:r>
            <a:endParaRPr>
              <a:solidFill>
                <a:schemeClr val="lt1"/>
              </a:solidFill>
            </a:endParaRPr>
          </a:p>
          <a:p>
            <a: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CSV</a:t>
            </a:r>
            <a:endParaRPr>
              <a:solidFill>
                <a:schemeClr val="lt1"/>
              </a:solidFill>
            </a:endParaRPr>
          </a:p>
          <a:p>
            <a: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Directory of files</a:t>
            </a:r>
            <a:endParaRPr>
              <a:solidFill>
                <a:schemeClr val="lt1"/>
              </a:solidFill>
            </a:endParaRPr>
          </a:p>
          <a:p>
            <a: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Unstructured files</a:t>
            </a:r>
            <a:endParaRPr>
              <a:solidFill>
                <a:schemeClr val="lt1"/>
              </a:solidFill>
            </a:endParaRPr>
          </a:p>
          <a:p>
            <a: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JSON</a:t>
            </a:r>
            <a:endParaRPr>
              <a:solidFill>
                <a:schemeClr val="lt1"/>
              </a:solidFill>
            </a:endParaRPr>
          </a:p>
          <a:p>
            <a: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HTML</a:t>
            </a:r>
            <a:endParaRPr>
              <a:solidFill>
                <a:schemeClr val="lt1"/>
              </a:solidFill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2 - Load</a:t>
            </a:r>
            <a:endParaRPr/>
          </a:p>
        </p:txBody>
      </p:sp>
      <p:sp>
        <p:nvSpPr>
          <p:cNvPr id="132" name="Google Shape;132;p26"/>
          <p:cNvSpPr txBox="1"/>
          <p:nvPr/>
        </p:nvSpPr>
        <p:spPr>
          <a:xfrm>
            <a:off x="519550" y="1189200"/>
            <a:ext cx="83526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Once you have a source you need to find the appropriate </a:t>
            </a:r>
            <a:r>
              <a:rPr i="1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loader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b="1"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Sample code to load a JSON file: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  <a:t>from langchain_community.document_loaders import JSONLoader</a:t>
            </a:r>
            <a:endParaRPr i="0" sz="1400" u="none" cap="none" strike="noStrike">
              <a:solidFill>
                <a:srgbClr val="0097A7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97A7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  <a:t>file_path='./sample.json'</a:t>
            </a:r>
            <a:endParaRPr i="0" sz="1400" u="none" cap="none" strike="noStrike">
              <a:solidFill>
                <a:srgbClr val="0097A7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  <a:t>loader = JSONLoader(</a:t>
            </a:r>
            <a:b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  <a:t>         file_path=file_path,</a:t>
            </a:r>
            <a:b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  <a:t>         jq_schema='.quiz',</a:t>
            </a:r>
            <a:b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400" u="none" cap="none" strike="noStrike">
                <a:solidFill>
                  <a:srgbClr val="0097A7"/>
                </a:solidFill>
                <a:latin typeface="Space Mono"/>
                <a:ea typeface="Space Mono"/>
                <a:cs typeface="Space Mono"/>
                <a:sym typeface="Space Mono"/>
              </a:rPr>
              <a:t>         text_content=False)</a:t>
            </a:r>
            <a:endParaRPr i="0" sz="1400" u="none" cap="none" strike="noStrike">
              <a:solidFill>
                <a:srgbClr val="0097A7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97A7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FAB40"/>
                </a:solidFill>
                <a:latin typeface="Space Mono"/>
                <a:ea typeface="Space Mono"/>
                <a:cs typeface="Space Mono"/>
                <a:sym typeface="Space Mono"/>
              </a:rPr>
              <a:t>docs = loader.load()</a:t>
            </a:r>
            <a:br>
              <a:rPr i="0" lang="en" sz="1400" u="none" cap="none" strike="noStrike">
                <a:solidFill>
                  <a:srgbClr val="FFAB40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400" u="none" cap="none" strike="noStrike">
                <a:solidFill>
                  <a:srgbClr val="FFAB40"/>
                </a:solidFill>
                <a:latin typeface="Space Mono"/>
                <a:ea typeface="Space Mono"/>
                <a:cs typeface="Space Mono"/>
                <a:sym typeface="Space Mono"/>
              </a:rPr>
              <a:t>print(docs[0].page_content[:100])</a:t>
            </a:r>
            <a:br>
              <a:rPr i="0" lang="en" sz="1400" u="none" cap="none" strike="noStrike">
                <a:solidFill>
                  <a:srgbClr val="FFAB40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400" u="none" cap="none" strike="noStrike">
                <a:solidFill>
                  <a:srgbClr val="FFAB40"/>
                </a:solidFill>
                <a:latin typeface="Space Mono"/>
                <a:ea typeface="Space Mono"/>
                <a:cs typeface="Space Mono"/>
                <a:sym typeface="Space Mono"/>
              </a:rPr>
              <a:t>print(docs[0].metadata)</a:t>
            </a:r>
            <a:endParaRPr i="0" sz="1400" u="none" cap="none" strike="noStrike">
              <a:solidFill>
                <a:srgbClr val="FFAB4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33" name="Google Shape;133;p26"/>
          <p:cNvSpPr txBox="1"/>
          <p:nvPr/>
        </p:nvSpPr>
        <p:spPr>
          <a:xfrm>
            <a:off x="4279837" y="4430538"/>
            <a:ext cx="55683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803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For all loaders: ​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 loaders | 🦜️🔗 LangChain</a:t>
            </a: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/>
          </a:p>
          <a:p>
            <a:pPr indent="-285750" lvl="0" marL="285750" marR="0" rtl="0" algn="l">
              <a:lnSpc>
                <a:spcPct val="803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document_loaders — 🦜🔗 LangChain documentation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3 - Split (Transform)</a:t>
            </a:r>
            <a:endParaRPr/>
          </a:p>
        </p:txBody>
      </p:sp>
      <p:sp>
        <p:nvSpPr>
          <p:cNvPr id="139" name="Google Shape;139;p27"/>
          <p:cNvSpPr txBox="1"/>
          <p:nvPr/>
        </p:nvSpPr>
        <p:spPr>
          <a:xfrm>
            <a:off x="371095" y="1188558"/>
            <a:ext cx="86136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 </a:t>
            </a: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semantic splitter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breaks text into chunks </a:t>
            </a: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based on meaning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, not just size or structure. It uses LLMs or embeddings to find natural boundaries—like a shift in topic, tone, or idea—rather than blindly splitting by paragraphs, headers, or token limits.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📘 </a:t>
            </a: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Example: Network Engineering Manual</a:t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Imagine you're using RAG on a 50-page Cisco IOS XE config guide.</a:t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Naive splitter: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Splits every 500 tokens. This might: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2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▪"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Split a show ip interface brief explanation halfway.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2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Mono"/>
              <a:buChar char="▪"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Mix unrelated topics like BGP and EIGRP in the same chunk.</a:t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2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Mono"/>
              <a:buChar char="▪"/>
            </a:pPr>
            <a:r>
              <a:t/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</a:pP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Semantic splitter: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Analyzes where the </a:t>
            </a: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concept changes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and chunks accordingly: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2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▪"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One chunk for show ip interface brief</a:t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2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▪"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Another for configure static routing</a:t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2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oto Sans Symbols"/>
              <a:buChar char="▪"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Another for EIGRP authentication</a:t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79400" lvl="2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pace Mono"/>
              <a:buChar char="▪"/>
            </a:pPr>
            <a:r>
              <a:t/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This ensures each chunk is </a:t>
            </a: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coherent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, </a:t>
            </a: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self-contained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, and </a:t>
            </a:r>
            <a:r>
              <a:rPr b="1"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relevant to a single question</a:t>
            </a:r>
            <a:r>
              <a:rPr i="0" lang="en" sz="13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.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3 - Split (Transform)</a:t>
            </a:r>
            <a:endParaRPr/>
          </a:p>
        </p:txBody>
      </p:sp>
      <p:sp>
        <p:nvSpPr>
          <p:cNvPr id="145" name="Google Shape;145;p28"/>
          <p:cNvSpPr txBox="1"/>
          <p:nvPr/>
        </p:nvSpPr>
        <p:spPr>
          <a:xfrm>
            <a:off x="371095" y="1188558"/>
            <a:ext cx="86136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 note on splitting - we are entering a bit of a </a:t>
            </a: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recursive</a:t>
            </a: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inception like </a:t>
            </a: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dependency</a:t>
            </a: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on Artificial Intelligence models being used to improve the outcomes from further models downstream 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To wit; an </a:t>
            </a:r>
            <a:r>
              <a:rPr i="1"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embeddings model</a:t>
            </a: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is used to semantically chunk the data that is then transformed with an </a:t>
            </a:r>
            <a:r>
              <a:rPr i="1"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embeddings model</a:t>
            </a: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into vectors (embeddings) (next step) and then a </a:t>
            </a:r>
            <a:r>
              <a:rPr i="1"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large language model</a:t>
            </a:r>
            <a:r>
              <a:rPr b="1" i="1"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can perform semantic lookups from the user prompt against the vectors (embeddings) (to be explained later) 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Idea being its turtles all the way down .. use AI to help AI outcomes </a:t>
            </a:r>
            <a:endParaRPr sz="13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4 - Embed</a:t>
            </a:r>
            <a:endParaRPr/>
          </a:p>
        </p:txBody>
      </p:sp>
      <p:sp>
        <p:nvSpPr>
          <p:cNvPr id="151" name="Google Shape;151;p29"/>
          <p:cNvSpPr txBox="1"/>
          <p:nvPr/>
        </p:nvSpPr>
        <p:spPr>
          <a:xfrm>
            <a:off x="519551" y="1566048"/>
            <a:ext cx="8179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Embedding models transform human language into a format that machines can understand and compare with speed and accuracy. These models take text as input and produce a fixed-length array of numbers, a numerical fingerprint of the text's semantic meaning. Embeddings allow search system to find relevant documents not just based on keyword matches, but on semantic understanding.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Input: "How do I configure BGP authentication?"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Output: [0.12, -0.87, 0.45, ..., 0.33] ← fixed-length vector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Similar vectors → semantically similar content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ceptual Overview" id="156" name="Google Shape;15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95437"/>
            <a:ext cx="9144000" cy="397768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/>
        </p:nvSpPr>
        <p:spPr>
          <a:xfrm>
            <a:off x="4301706" y="4353525"/>
            <a:ext cx="473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Embedding models | 🦜️🔗 LangChain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5 - Store</a:t>
            </a:r>
            <a:endParaRPr/>
          </a:p>
        </p:txBody>
      </p:sp>
      <p:sp>
        <p:nvSpPr>
          <p:cNvPr id="163" name="Google Shape;163;p31"/>
          <p:cNvSpPr txBox="1"/>
          <p:nvPr/>
        </p:nvSpPr>
        <p:spPr>
          <a:xfrm>
            <a:off x="519551" y="1566047"/>
            <a:ext cx="84471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Now that we have lists of floating point numbers, the </a:t>
            </a:r>
            <a:r>
              <a:rPr i="1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vectors</a:t>
            </a: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, we need to store them either in memory or in a database (or both). This </a:t>
            </a:r>
            <a:r>
              <a:rPr b="1"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database is optimized for storing and searching embeddings</a:t>
            </a: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(numerical vectors). Enabling </a:t>
            </a:r>
            <a:r>
              <a:rPr b="1"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fast similarity search</a:t>
            </a: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to retrieve relevant documents based on semantic meaning.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ChromaDB, FAISS, Weaviate, Pinecone, Elastic, Qdrant, Milvus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We will be using ChromDB, </a:t>
            </a:r>
            <a:r>
              <a:rPr lang="en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locally</a:t>
            </a:r>
            <a:r>
              <a:rPr lang="en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, privately, for our labs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I also really like Elastic because you get the “ELK” (Elastic, Logstash, Kibana) stack - meaning you can visualize and inspect much easier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6 - Retrieve</a:t>
            </a:r>
            <a:endParaRPr/>
          </a:p>
        </p:txBody>
      </p:sp>
      <p:sp>
        <p:nvSpPr>
          <p:cNvPr id="169" name="Google Shape;169;p32"/>
          <p:cNvSpPr txBox="1"/>
          <p:nvPr/>
        </p:nvSpPr>
        <p:spPr>
          <a:xfrm>
            <a:off x="527420" y="1149208"/>
            <a:ext cx="6985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Finally the Large Language Model (LLM) gets involved in the process and the prompt is transformed into vectors and a similarity search is performed between the prompt and the vector store returning the closest vectors to augment the generation of output.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descr="A screenshot of a diagram&#10;&#10;Description automatically generated" id="170" name="Google Shape;17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499" y="2332842"/>
            <a:ext cx="5953374" cy="2574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6 - Retrieve</a:t>
            </a:r>
            <a:endParaRPr/>
          </a:p>
        </p:txBody>
      </p:sp>
      <p:sp>
        <p:nvSpPr>
          <p:cNvPr id="176" name="Google Shape;176;p33"/>
          <p:cNvSpPr txBox="1"/>
          <p:nvPr/>
        </p:nvSpPr>
        <p:spPr>
          <a:xfrm>
            <a:off x="527420" y="1149208"/>
            <a:ext cx="6985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Finally the Large Language Model (LLM) gets involved in the process and the prompt is transformed into vectors and a similarity search is performed between the prompt and the vector store returning the closest vectors to augment the generation of output.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descr="A screenshot of a diagram&#10;&#10;Description automatically generated" id="177" name="Google Shape;1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499" y="2332842"/>
            <a:ext cx="5953374" cy="2574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311700" y="39240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Overall Agenda</a:t>
            </a:r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391575" y="1208600"/>
            <a:ext cx="8787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1 hour - Lecture - RAG </a:t>
            </a:r>
            <a:endParaRPr sz="28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1 hour - Labs - RAG </a:t>
            </a:r>
            <a:endParaRPr sz="28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Break - 10:45</a:t>
            </a:r>
            <a:endParaRPr sz="28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1 hour - Lecture - MCP</a:t>
            </a:r>
            <a:endParaRPr sz="28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1 hour - Labs - MCP</a:t>
            </a:r>
            <a:endParaRPr sz="28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105125" y="2150850"/>
            <a:ext cx="985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RAG: </a:t>
            </a:r>
            <a:r>
              <a:rPr b="1" lang="en" sz="2670">
                <a:solidFill>
                  <a:schemeClr val="accent4"/>
                </a:solidFill>
              </a:rPr>
              <a:t>Multi-query</a:t>
            </a:r>
            <a:endParaRPr sz="348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People ask stupid questions!</a:t>
            </a:r>
            <a:endParaRPr/>
          </a:p>
        </p:txBody>
      </p:sp>
      <p:sp>
        <p:nvSpPr>
          <p:cNvPr id="193" name="Google Shape;193;p36"/>
          <p:cNvSpPr txBox="1"/>
          <p:nvPr/>
        </p:nvSpPr>
        <p:spPr>
          <a:xfrm>
            <a:off x="311701" y="1124847"/>
            <a:ext cx="8670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Can we take the users original question and derive +n number of similar questions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Similar or different in: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Tone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Sentiment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Word selection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Sophistication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Technical accuracy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We can use AI to generate additional, similar, prompts to help AI generate the best possible answer to the original prompt</a:t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background with white text&#10;&#10;Description automatically generated" id="198" name="Google Shape;19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25" y="2459111"/>
            <a:ext cx="4523279" cy="8927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screen&#10;&#10;Description automatically generated" id="199" name="Google Shape;19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5154" y="759773"/>
            <a:ext cx="3840896" cy="428311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/>
          <p:nvPr/>
        </p:nvSpPr>
        <p:spPr>
          <a:xfrm>
            <a:off x="3862087" y="2507594"/>
            <a:ext cx="1268700" cy="78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30925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5625" lIns="111275" spcFirstLastPara="1" rIns="111275" wrap="square" tIns="55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4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Multi-query: Augment the prompt</a:t>
            </a:r>
            <a:endParaRPr/>
          </a:p>
        </p:txBody>
      </p:sp>
      <p:pic>
        <p:nvPicPr>
          <p:cNvPr descr="A diagram of a diagram of a diagram&#10;&#10;Description automatically generated" id="206" name="Google Shape;20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973" y="1058651"/>
            <a:ext cx="8297749" cy="35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8"/>
          <p:cNvSpPr txBox="1"/>
          <p:nvPr/>
        </p:nvSpPr>
        <p:spPr>
          <a:xfrm>
            <a:off x="198528" y="4744557"/>
            <a:ext cx="10342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rag-from-scratch/rag_from_scratch_5_to_9.ipynb at main · langchain-ai/rag-from-scratch · GitHub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title"/>
          </p:nvPr>
        </p:nvSpPr>
        <p:spPr>
          <a:xfrm>
            <a:off x="105125" y="2150850"/>
            <a:ext cx="985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RAG: </a:t>
            </a:r>
            <a:r>
              <a:rPr b="1" lang="en" sz="2670">
                <a:solidFill>
                  <a:schemeClr val="accent4"/>
                </a:solidFill>
              </a:rPr>
              <a:t>Fusion</a:t>
            </a:r>
            <a:endParaRPr sz="348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Reciprocal Re-Ranking</a:t>
            </a:r>
            <a:endParaRPr/>
          </a:p>
        </p:txBody>
      </p:sp>
      <p:pic>
        <p:nvPicPr>
          <p:cNvPr descr="A close-up of a text&#10;&#10;Description automatically generated" id="218" name="Google Shape;21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393" y="1357993"/>
            <a:ext cx="828675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/>
        </p:nvSpPr>
        <p:spPr>
          <a:xfrm>
            <a:off x="370114" y="4717596"/>
            <a:ext cx="8771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langchain/cookbook/rag_fusion.ipynb at master · langchain-ai/langchain · GitHub</a:t>
            </a: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Synthetic Answers</a:t>
            </a:r>
            <a:endParaRPr/>
          </a:p>
        </p:txBody>
      </p:sp>
      <p:sp>
        <p:nvSpPr>
          <p:cNvPr id="225" name="Google Shape;225;p41"/>
          <p:cNvSpPr txBox="1"/>
          <p:nvPr/>
        </p:nvSpPr>
        <p:spPr>
          <a:xfrm>
            <a:off x="370126" y="1097525"/>
            <a:ext cx="85491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Going a step further we can use </a:t>
            </a:r>
            <a:r>
              <a:rPr lang="en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reciprocal</a:t>
            </a: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ranking and other methods to evaluate and rank the 'best' answers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We can take 'all' answers and </a:t>
            </a:r>
            <a:r>
              <a:rPr lang="en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synthesize</a:t>
            </a: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a 'best' answer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We can round-robin against multi-LLM to get different 'perspectives' and generations; and synthesize a multi-LLM council of answers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We can bounce the initial answers from all LLMs against all other LLMs and come to a consensus of the 'best' answer (and throw away outlying hallucinations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diagram of a data flow&#10;&#10;Description automatically generated with medium confidence" id="230" name="Google Shape;23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000" y="839650"/>
            <a:ext cx="8932924" cy="351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2"/>
          <p:cNvSpPr txBox="1"/>
          <p:nvPr/>
        </p:nvSpPr>
        <p:spPr>
          <a:xfrm>
            <a:off x="159203" y="4595132"/>
            <a:ext cx="10342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rag-from-scratch/rag_from_scratch_5_to_9.ipynb at main · langchain-ai/rag-from-scratch · GitHub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105125" y="2150850"/>
            <a:ext cx="890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RAPTOR</a:t>
            </a:r>
            <a:r>
              <a:rPr b="1" lang="en" sz="2670">
                <a:solidFill>
                  <a:schemeClr val="accent1"/>
                </a:solidFill>
              </a:rPr>
              <a:t>: </a:t>
            </a:r>
            <a:r>
              <a:rPr b="1" lang="en" sz="2670">
                <a:solidFill>
                  <a:schemeClr val="accent4"/>
                </a:solidFill>
              </a:rPr>
              <a:t>Recursive Abstractive Processing for </a:t>
            </a:r>
            <a:r>
              <a:rPr b="1" lang="en" sz="2670">
                <a:solidFill>
                  <a:schemeClr val="accent6"/>
                </a:solidFill>
              </a:rPr>
              <a:t>Tree-Organized</a:t>
            </a:r>
            <a:r>
              <a:rPr b="1" lang="en" sz="2670">
                <a:solidFill>
                  <a:schemeClr val="accent4"/>
                </a:solidFill>
              </a:rPr>
              <a:t> Retrieval</a:t>
            </a:r>
            <a:endParaRPr sz="348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/>
          <p:nvPr>
            <p:ph type="title"/>
          </p:nvPr>
        </p:nvSpPr>
        <p:spPr>
          <a:xfrm>
            <a:off x="117750" y="821725"/>
            <a:ext cx="890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lt1"/>
                </a:solidFill>
              </a:rPr>
              <a:t>The</a:t>
            </a:r>
            <a:r>
              <a:rPr b="1" lang="en" sz="2670">
                <a:solidFill>
                  <a:schemeClr val="accent1"/>
                </a:solidFill>
              </a:rPr>
              <a:t> </a:t>
            </a:r>
            <a:r>
              <a:rPr b="1" lang="en" sz="2670">
                <a:solidFill>
                  <a:schemeClr val="accent4"/>
                </a:solidFill>
              </a:rPr>
              <a:t>drawbacks</a:t>
            </a:r>
            <a:r>
              <a:rPr b="1" lang="en" sz="2670">
                <a:solidFill>
                  <a:schemeClr val="accent1"/>
                </a:solidFill>
              </a:rPr>
              <a:t> </a:t>
            </a:r>
            <a:r>
              <a:rPr b="1" lang="en" sz="2670">
                <a:solidFill>
                  <a:schemeClr val="lt1"/>
                </a:solidFill>
              </a:rPr>
              <a:t>of</a:t>
            </a:r>
            <a:r>
              <a:rPr b="1" lang="en" sz="2670">
                <a:solidFill>
                  <a:schemeClr val="accent1"/>
                </a:solidFill>
              </a:rPr>
              <a:t> RAG:</a:t>
            </a:r>
            <a:endParaRPr sz="3480">
              <a:solidFill>
                <a:schemeClr val="accent4"/>
              </a:solidFill>
            </a:endParaRPr>
          </a:p>
        </p:txBody>
      </p:sp>
      <p:pic>
        <p:nvPicPr>
          <p:cNvPr descr="A screenshot of a computer screen&#10;&#10;Description automatically generated" id="242" name="Google Shape;24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3" y="1615632"/>
            <a:ext cx="9096374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4"/>
          <p:cNvSpPr txBox="1"/>
          <p:nvPr/>
        </p:nvSpPr>
        <p:spPr>
          <a:xfrm>
            <a:off x="159203" y="4595132"/>
            <a:ext cx="10342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RAPTOR: Recursive Abstractive Processing for Tree-Organized Retrieval (arxiv.org)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RAG Lecture Agenda</a:t>
            </a:r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311707" y="1447305"/>
            <a:ext cx="33147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Introductions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Tools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Setup for Labs</a:t>
            </a:r>
            <a:b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The Stages of AI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1.0 - GUI / API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1.5 - RAG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2.0 - Agents</a:t>
            </a:r>
            <a:b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Retrieval Augmented Generation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6 Step Process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Embeddings (Vectors)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Storage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Retrieval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3639911" y="1447304"/>
            <a:ext cx="3858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RAG-Fusion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Multi-query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Reciprocal Ranking</a:t>
            </a:r>
            <a:b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RAPTOR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Spine-Leaf ?</a:t>
            </a:r>
            <a:b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GraphRAG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Knowledge Graphs</a:t>
            </a:r>
            <a:b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TAG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Tables</a:t>
            </a:r>
            <a:b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RAFT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Fine-Tuning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6400804" y="1447303"/>
            <a:ext cx="27432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53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Agents using RAG​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553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Agentic RAG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553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Tool Selection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/>
          <p:nvPr>
            <p:ph type="title"/>
          </p:nvPr>
        </p:nvSpPr>
        <p:spPr>
          <a:xfrm>
            <a:off x="117750" y="821725"/>
            <a:ext cx="890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lt1"/>
                </a:solidFill>
              </a:rPr>
              <a:t>Look familiar?</a:t>
            </a:r>
            <a:endParaRPr sz="3480">
              <a:solidFill>
                <a:schemeClr val="accent4"/>
              </a:solidFill>
            </a:endParaRPr>
          </a:p>
        </p:txBody>
      </p:sp>
      <p:pic>
        <p:nvPicPr>
          <p:cNvPr descr="A diagram of a tree layer&#10;&#10;Description automatically generated" id="249" name="Google Shape;24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" y="1401536"/>
            <a:ext cx="9029701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 txBox="1"/>
          <p:nvPr/>
        </p:nvSpPr>
        <p:spPr>
          <a:xfrm>
            <a:off x="159203" y="4595132"/>
            <a:ext cx="10342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RAPTOR: Recursive Abstractive Processing for Tree-Organized Retrieval (arxiv.org)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document&#10;&#10;Description automatically generated" id="255" name="Google Shape;25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2613" y="723225"/>
            <a:ext cx="5438774" cy="430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/>
          <p:nvPr/>
        </p:nvSpPr>
        <p:spPr>
          <a:xfrm>
            <a:off x="155804" y="130791"/>
            <a:ext cx="867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261" name="Google Shape;26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524" y="131989"/>
            <a:ext cx="4874078" cy="48795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program&#10;&#10;Description automatically generated" id="262" name="Google Shape;26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9811" y="1511825"/>
            <a:ext cx="3672265" cy="21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7"/>
          <p:cNvSpPr/>
          <p:nvPr/>
        </p:nvSpPr>
        <p:spPr>
          <a:xfrm>
            <a:off x="1074963" y="4791569"/>
            <a:ext cx="1140000" cy="216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7"/>
          <p:cNvSpPr/>
          <p:nvPr/>
        </p:nvSpPr>
        <p:spPr>
          <a:xfrm>
            <a:off x="1789312" y="1178875"/>
            <a:ext cx="2340300" cy="216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LEAF NODE</a:t>
            </a:r>
            <a:r>
              <a:rPr lang="en">
                <a:solidFill>
                  <a:srgbClr val="FFFFFF"/>
                </a:solidFill>
              </a:rPr>
              <a:t>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7"/>
          <p:cNvSpPr/>
          <p:nvPr/>
        </p:nvSpPr>
        <p:spPr>
          <a:xfrm>
            <a:off x="1843766" y="1682337"/>
            <a:ext cx="1140000" cy="216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22 SPINES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7"/>
          <p:cNvSpPr/>
          <p:nvPr/>
        </p:nvSpPr>
        <p:spPr>
          <a:xfrm>
            <a:off x="7188241" y="2246412"/>
            <a:ext cx="1140000" cy="216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 SPINES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7"/>
          <p:cNvSpPr/>
          <p:nvPr/>
        </p:nvSpPr>
        <p:spPr>
          <a:xfrm>
            <a:off x="5799494" y="3083448"/>
            <a:ext cx="1140000" cy="216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ROOT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>
            <p:ph type="title"/>
          </p:nvPr>
        </p:nvSpPr>
        <p:spPr>
          <a:xfrm>
            <a:off x="117750" y="2150850"/>
            <a:ext cx="890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lt1"/>
                </a:solidFill>
              </a:rPr>
              <a:t>graph</a:t>
            </a:r>
            <a:r>
              <a:rPr b="1" lang="en" sz="2670">
                <a:solidFill>
                  <a:schemeClr val="accent4"/>
                </a:solidFill>
              </a:rPr>
              <a:t>RAG</a:t>
            </a:r>
            <a:endParaRPr sz="3480">
              <a:solidFill>
                <a:schemeClr val="accent4"/>
              </a:solidFill>
            </a:endParaRPr>
          </a:p>
        </p:txBody>
      </p:sp>
      <p:pic>
        <p:nvPicPr>
          <p:cNvPr descr="Figure 1: LLM-generated knowledge graph built from a private dataset using GPT-4 Turbo." id="273" name="Google Shape;27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4024" y="73363"/>
            <a:ext cx="6292500" cy="49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Knowledge Graphs</a:t>
            </a:r>
            <a:endParaRPr/>
          </a:p>
        </p:txBody>
      </p:sp>
      <p:sp>
        <p:nvSpPr>
          <p:cNvPr id="279" name="Google Shape;279;p49"/>
          <p:cNvSpPr txBox="1"/>
          <p:nvPr/>
        </p:nvSpPr>
        <p:spPr>
          <a:xfrm>
            <a:off x="309750" y="1079500"/>
            <a:ext cx="85245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 Baseline RAG struggles to connect the dots. This happens when answering a question requires traversing disparate pieces of information through their shared attributes in order to provide new synthesized insights.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 Baseline RAG performs poorly when being asked to holistically understand summarized semantic concepts over large data collections or even singular large documents.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The LLM processes the entire private dataset, creating references to all entities and relationships within the source data, which are then used to create an LLM-generated knowledge graph. 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This graph is then used to create a bottom-up clustering that organizes the data hierarchically into semantic clusters (indicated by using color in Figure 3 below). This partitioning allows for pre-summarization of semantic concepts and themes, which aids in holistic understanding of the dataset. 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At query time, both of these structures are used to provide materials for the LLM context window when answering a question. </a:t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80" name="Google Shape;280;p49"/>
          <p:cNvSpPr txBox="1"/>
          <p:nvPr/>
        </p:nvSpPr>
        <p:spPr>
          <a:xfrm>
            <a:off x="309754" y="4527403"/>
            <a:ext cx="741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GraphRAG: Unlocking LLM discovery on narrative private data - Microsoft Research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/>
        </p:nvSpPr>
        <p:spPr>
          <a:xfrm>
            <a:off x="155804" y="130791"/>
            <a:ext cx="867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50"/>
          <p:cNvSpPr txBox="1"/>
          <p:nvPr/>
        </p:nvSpPr>
        <p:spPr>
          <a:xfrm>
            <a:off x="2759251" y="2313150"/>
            <a:ext cx="3625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025">
            <a:sp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accent4"/>
                </a:solidFill>
                <a:latin typeface="Space Mono"/>
                <a:ea typeface="Space Mono"/>
                <a:cs typeface="Space Mono"/>
                <a:sym typeface="Space Mono"/>
              </a:rPr>
              <a:t>** WARNING ** </a:t>
            </a:r>
            <a:endParaRPr b="1" sz="3300">
              <a:solidFill>
                <a:schemeClr val="accent4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graphRAG is *very* expensive</a:t>
            </a:r>
            <a:endParaRPr/>
          </a:p>
        </p:txBody>
      </p:sp>
      <p:sp>
        <p:nvSpPr>
          <p:cNvPr id="292" name="Google Shape;292;p51"/>
          <p:cNvSpPr txBox="1"/>
          <p:nvPr/>
        </p:nvSpPr>
        <p:spPr>
          <a:xfrm>
            <a:off x="311701" y="1205323"/>
            <a:ext cx="8447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As you can imagine these graphs are huge and require a lot of computational and GPU power.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I abandoned my first attempt at GraphRAG after the job / bill reached about $65 – and it wasn't even close to being finished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Local models (LLMs) via tools like Ollama can ease the costs but they will still take substantial amount of time to generate locally unless you have serious GPU access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pace Mono"/>
              <a:buChar char="•"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Be careful with cloud models when trying to build Knowledge Graphs</a:t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 txBox="1"/>
          <p:nvPr>
            <p:ph type="title"/>
          </p:nvPr>
        </p:nvSpPr>
        <p:spPr>
          <a:xfrm>
            <a:off x="105125" y="2150850"/>
            <a:ext cx="890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TAG</a:t>
            </a:r>
            <a:r>
              <a:rPr b="1" lang="en" sz="2670">
                <a:solidFill>
                  <a:schemeClr val="accent1"/>
                </a:solidFill>
              </a:rPr>
              <a:t>: </a:t>
            </a:r>
            <a:r>
              <a:rPr b="1" lang="en" sz="2670">
                <a:solidFill>
                  <a:schemeClr val="accent4"/>
                </a:solidFill>
              </a:rPr>
              <a:t>Table </a:t>
            </a:r>
            <a:r>
              <a:rPr b="1" lang="en" sz="2670">
                <a:solidFill>
                  <a:schemeClr val="accent6"/>
                </a:solidFill>
              </a:rPr>
              <a:t>Augmented</a:t>
            </a:r>
            <a:r>
              <a:rPr b="1" lang="en" sz="2670">
                <a:solidFill>
                  <a:schemeClr val="accent4"/>
                </a:solidFill>
              </a:rPr>
              <a:t> Retrieval</a:t>
            </a:r>
            <a:endParaRPr sz="348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Beyond Text2SQL</a:t>
            </a:r>
            <a:endParaRPr/>
          </a:p>
        </p:txBody>
      </p:sp>
      <p:sp>
        <p:nvSpPr>
          <p:cNvPr id="303" name="Google Shape;303;p53"/>
          <p:cNvSpPr txBox="1"/>
          <p:nvPr/>
        </p:nvSpPr>
        <p:spPr>
          <a:xfrm>
            <a:off x="442651" y="1124850"/>
            <a:ext cx="84705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Tabular data is already organized; structured; and can be queried with Structured Query Language (SQL) 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Attempts to move to Text2SQL still cumbersome 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LLM and a similar approach as RAG lets up lookup Tabular data in a similar way   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g.png" id="308" name="Google Shape;30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3852" y="101425"/>
            <a:ext cx="4556325" cy="494065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4"/>
          <p:cNvSpPr txBox="1"/>
          <p:nvPr/>
        </p:nvSpPr>
        <p:spPr>
          <a:xfrm>
            <a:off x="113950" y="2310150"/>
            <a:ext cx="369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sng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[2408.14717] Text2SQL is Not Enough: Unifying AI and Databases with TAG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nerated image" id="92" name="Google Shape;9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5"/>
          <p:cNvSpPr txBox="1"/>
          <p:nvPr>
            <p:ph type="title"/>
          </p:nvPr>
        </p:nvSpPr>
        <p:spPr>
          <a:xfrm>
            <a:off x="105125" y="2150850"/>
            <a:ext cx="890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RAFT</a:t>
            </a:r>
            <a:r>
              <a:rPr b="1" lang="en" sz="2670">
                <a:solidFill>
                  <a:schemeClr val="accent1"/>
                </a:solidFill>
              </a:rPr>
              <a:t>: </a:t>
            </a:r>
            <a:r>
              <a:rPr b="1" lang="en" sz="2670">
                <a:solidFill>
                  <a:schemeClr val="accent4"/>
                </a:solidFill>
              </a:rPr>
              <a:t>Retrieval</a:t>
            </a:r>
            <a:r>
              <a:rPr b="1" lang="en" sz="2670">
                <a:solidFill>
                  <a:schemeClr val="accent4"/>
                </a:solidFill>
              </a:rPr>
              <a:t> </a:t>
            </a:r>
            <a:r>
              <a:rPr b="1" lang="en" sz="2670">
                <a:solidFill>
                  <a:schemeClr val="accent6"/>
                </a:solidFill>
              </a:rPr>
              <a:t>Augmented</a:t>
            </a:r>
            <a:r>
              <a:rPr b="1" lang="en" sz="2670">
                <a:solidFill>
                  <a:schemeClr val="accent4"/>
                </a:solidFill>
              </a:rPr>
              <a:t> Fine-Tuning</a:t>
            </a:r>
            <a:endParaRPr sz="348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Fine-Tuning: We can teach models</a:t>
            </a:r>
            <a:endParaRPr/>
          </a:p>
        </p:txBody>
      </p:sp>
      <p:sp>
        <p:nvSpPr>
          <p:cNvPr id="320" name="Google Shape;320;p56"/>
          <p:cNvSpPr txBox="1"/>
          <p:nvPr/>
        </p:nvSpPr>
        <p:spPr>
          <a:xfrm>
            <a:off x="520039" y="1362293"/>
            <a:ext cx="8397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Fine-tuning is the process of taking a pre-trained machine learning model and further training it on a smaller, targeted, domain-specific, data set. The aim of fine-tuning is to maintain the original capabilities of a pretrained model while adapting it to suit more specialized use cases.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descr="A white background with black text&#10;&#10;AI-generated content may be incorrect." id="321" name="Google Shape;32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050" y="2521152"/>
            <a:ext cx="8667751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6"/>
          <p:cNvSpPr txBox="1"/>
          <p:nvPr/>
        </p:nvSpPr>
        <p:spPr>
          <a:xfrm>
            <a:off x="478971" y="4486275"/>
            <a:ext cx="8607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800" u="none" cap="none" strike="noStrik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https://github.com/openai/openai-cookbook/blob/main/examples/How_to_finetune_chat_models.ipynb</a:t>
            </a:r>
            <a:endParaRPr i="0" sz="800" u="none" cap="none" strike="noStrike">
              <a:solidFill>
                <a:schemeClr val="accen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7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We can, recursively, use RAG to Fine Tune</a:t>
            </a:r>
            <a:endParaRPr/>
          </a:p>
        </p:txBody>
      </p:sp>
      <p:pic>
        <p:nvPicPr>
          <p:cNvPr descr="Refer to caption" id="328" name="Google Shape;32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200" y="1619113"/>
            <a:ext cx="8791576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7"/>
          <p:cNvSpPr txBox="1"/>
          <p:nvPr/>
        </p:nvSpPr>
        <p:spPr>
          <a:xfrm>
            <a:off x="176201" y="3811211"/>
            <a:ext cx="7934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RAFT: Adapting Language Model to Domain Specific RAG (arxiv.org)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7"/>
          <p:cNvSpPr txBox="1"/>
          <p:nvPr/>
        </p:nvSpPr>
        <p:spPr>
          <a:xfrm>
            <a:off x="200025" y="4084864"/>
            <a:ext cx="724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0BCEB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RAFT (Retrieval Augmented Fine-tuning):  A new way to teach LLMs (Large Language Models) to be better at RAG (Retrieval Augmented Generation) (microsoft.com)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8"/>
          <p:cNvSpPr txBox="1"/>
          <p:nvPr>
            <p:ph type="title"/>
          </p:nvPr>
        </p:nvSpPr>
        <p:spPr>
          <a:xfrm>
            <a:off x="63700" y="685850"/>
            <a:ext cx="90801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HuggingFace:</a:t>
            </a:r>
            <a:br>
              <a:rPr b="1" lang="en" sz="2670">
                <a:solidFill>
                  <a:schemeClr val="accent1"/>
                </a:solidFill>
              </a:rPr>
            </a:br>
            <a:r>
              <a:rPr b="1" lang="en" sz="2670">
                <a:solidFill>
                  <a:schemeClr val="lt1"/>
                </a:solidFill>
              </a:rPr>
              <a:t>A GitHub-like repo for open source model</a:t>
            </a:r>
            <a:endParaRPr sz="3480">
              <a:solidFill>
                <a:schemeClr val="lt1"/>
              </a:solidFill>
            </a:endParaRPr>
          </a:p>
        </p:txBody>
      </p:sp>
      <p:pic>
        <p:nvPicPr>
          <p:cNvPr descr="A screenshot of a computer&#10;&#10;Description automatically generated" id="336" name="Google Shape;33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149" y="1663500"/>
            <a:ext cx="5125700" cy="342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/>
          <p:nvPr>
            <p:ph type="title"/>
          </p:nvPr>
        </p:nvSpPr>
        <p:spPr>
          <a:xfrm>
            <a:off x="105125" y="2150850"/>
            <a:ext cx="8908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AI Agents</a:t>
            </a:r>
            <a:r>
              <a:rPr b="1" lang="en" sz="2670">
                <a:solidFill>
                  <a:schemeClr val="accent1"/>
                </a:solidFill>
              </a:rPr>
              <a:t>: </a:t>
            </a:r>
            <a:r>
              <a:rPr b="1" lang="en" sz="2670">
                <a:solidFill>
                  <a:schemeClr val="accent4"/>
                </a:solidFill>
              </a:rPr>
              <a:t>Using RAG</a:t>
            </a:r>
            <a:endParaRPr sz="348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tool&#10;&#10;AI-generated content may be incorrect." id="346" name="Google Shape;34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50" y="690325"/>
            <a:ext cx="6266777" cy="43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60"/>
          <p:cNvSpPr/>
          <p:nvPr/>
        </p:nvSpPr>
        <p:spPr>
          <a:xfrm>
            <a:off x="4486776" y="1990335"/>
            <a:ext cx="2640900" cy="391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285F4"/>
          </a:solidFill>
          <a:ln cap="flat" cmpd="sng" w="24825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675" lIns="89375" spcFirstLastPara="1" rIns="89375" wrap="square" tIns="44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68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60"/>
          <p:cNvSpPr txBox="1"/>
          <p:nvPr/>
        </p:nvSpPr>
        <p:spPr>
          <a:xfrm>
            <a:off x="7182350" y="2038707"/>
            <a:ext cx="11394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75" lIns="89375" spcFirstLastPara="1" rIns="89375" wrap="square" tIns="44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68" u="none" cap="none" strike="noStrike">
                <a:solidFill>
                  <a:schemeClr val="accent6"/>
                </a:solidFill>
                <a:latin typeface="Space Mono"/>
                <a:ea typeface="Space Mono"/>
                <a:cs typeface="Space Mono"/>
                <a:sym typeface="Space Mono"/>
              </a:rPr>
              <a:t>RAG</a:t>
            </a:r>
            <a:endParaRPr sz="1368">
              <a:solidFill>
                <a:schemeClr val="accent6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1"/>
          <p:cNvSpPr txBox="1"/>
          <p:nvPr>
            <p:ph type="title"/>
          </p:nvPr>
        </p:nvSpPr>
        <p:spPr>
          <a:xfrm>
            <a:off x="311700" y="39240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54" name="Google Shape;354;p61"/>
          <p:cNvSpPr txBox="1"/>
          <p:nvPr/>
        </p:nvSpPr>
        <p:spPr>
          <a:xfrm>
            <a:off x="-50" y="775950"/>
            <a:ext cx="9144000" cy="5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Buddies (Basic RAG) – Document, Packet</a:t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0" lang="en" sz="1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000" u="sng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automateyournetwork/Document_Buddy: Chat with various documents - XLSX, DOCX, PPTX, CSV, PDF, TXT - using chatGPT 4 Turbo and Langchain</a:t>
            </a:r>
            <a:endParaRPr sz="10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0" lang="en" sz="1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000" u="sng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automateyournetwork/packet_buddy: pcap analysis provided by chatGPT4 Turbo</a:t>
            </a:r>
            <a:br>
              <a:rPr i="0" lang="en" sz="1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endParaRPr i="0" sz="10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RAPTORs – Document, Packet</a:t>
            </a:r>
            <a:b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000" u="sng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automateyournetwork/Document_RAPTOR: A RAPTOR Tree of your documents used for Language Model Retrieval to chat with the documents!</a:t>
            </a:r>
            <a:endParaRPr sz="10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sng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automateyournetwork/packet_raptor: An AI Assistant using RAPTOR to talk to .pcaps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Knowledge Graphs (GraphRAG) - Document, Packet</a:t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sng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automateyournetwork/Document_graphRAG: graphRAG approach with .pcap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sng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automateyournetwork/packet_graph: A Knowledge Graph of a .pcap Packet Capture!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TAG - Packet</a:t>
            </a:r>
            <a:br>
              <a:rPr i="0" lang="en" sz="12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i="0" lang="en" sz="1200" u="sng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automateyournetwork/Packet_TAG: Table Augmented Generation (TAG) with Packet Captures (.pcaps/pcapng)</a:t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2"/>
          <p:cNvSpPr txBox="1"/>
          <p:nvPr>
            <p:ph type="title"/>
          </p:nvPr>
        </p:nvSpPr>
        <p:spPr>
          <a:xfrm>
            <a:off x="311700" y="39240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3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RAG Lab Agenda</a:t>
            </a:r>
            <a:endParaRPr/>
          </a:p>
        </p:txBody>
      </p:sp>
      <p:sp>
        <p:nvSpPr>
          <p:cNvPr id="365" name="Google Shape;365;p63"/>
          <p:cNvSpPr txBox="1"/>
          <p:nvPr/>
        </p:nvSpPr>
        <p:spPr>
          <a:xfrm>
            <a:off x="276374" y="2669425"/>
            <a:ext cx="3523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Lab Two – Talk to PDFs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Large Language Model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Embeddings Model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Source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Loader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Semantic Chunking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Storage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Retrieval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PDF Buddy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540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66" name="Google Shape;366;p63"/>
          <p:cNvSpPr txBox="1"/>
          <p:nvPr/>
        </p:nvSpPr>
        <p:spPr>
          <a:xfrm>
            <a:off x="4556250" y="1284025"/>
            <a:ext cx="4331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Lab Three – Talk to Networks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Cisco pyATS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Cisco DevNet Always On Sandbox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Routing Table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6 Step process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540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67" name="Google Shape;367;p63"/>
          <p:cNvSpPr txBox="1"/>
          <p:nvPr/>
        </p:nvSpPr>
        <p:spPr>
          <a:xfrm>
            <a:off x="200400" y="1284025"/>
            <a:ext cx="3127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Lab One – Exploration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Embeddings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Splitting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Storage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540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68" name="Google Shape;368;p63"/>
          <p:cNvSpPr txBox="1"/>
          <p:nvPr/>
        </p:nvSpPr>
        <p:spPr>
          <a:xfrm>
            <a:off x="4572000" y="2842025"/>
            <a:ext cx="424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Lab Four – Talk to Networks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6 Step Process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Router Buddy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540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4"/>
          <p:cNvSpPr txBox="1"/>
          <p:nvPr>
            <p:ph type="title"/>
          </p:nvPr>
        </p:nvSpPr>
        <p:spPr>
          <a:xfrm>
            <a:off x="311700" y="374250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Labs: Getting started</a:t>
            </a:r>
            <a:br>
              <a:rPr lang="en"/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automateyournetwork/NAF_AC4_RAG: RAG Labs for NAF Autocon4</a:t>
            </a:r>
            <a:endParaRPr/>
          </a:p>
        </p:txBody>
      </p:sp>
      <p:sp>
        <p:nvSpPr>
          <p:cNvPr id="374" name="Google Shape;374;p64"/>
          <p:cNvSpPr txBox="1"/>
          <p:nvPr/>
        </p:nvSpPr>
        <p:spPr>
          <a:xfrm>
            <a:off x="311695" y="1109908"/>
            <a:ext cx="67542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GitHub 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Git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Python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Visual Studio Code (VS Code)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cURL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Postman (GUI)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LangChain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LangGraph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ChromaDB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Large Language Model – openAI ChatGPT4o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Embeddings Model – openAI Embeddings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Vectors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Semantic Chunking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Streamlit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75" name="Google Shape;375;p64"/>
          <p:cNvSpPr txBox="1"/>
          <p:nvPr/>
        </p:nvSpPr>
        <p:spPr>
          <a:xfrm>
            <a:off x="4784350" y="1109900"/>
            <a:ext cx="4259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Cisco DevNet Always-On Sandbox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Cisco IOS-XE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Cisco pyATS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AI 1.0: GUI / REST API</a:t>
            </a:r>
            <a:endParaRPr/>
          </a:p>
        </p:txBody>
      </p:sp>
      <p:sp>
        <p:nvSpPr>
          <p:cNvPr id="98" name="Google Shape;98;p20"/>
          <p:cNvSpPr txBox="1"/>
          <p:nvPr/>
        </p:nvSpPr>
        <p:spPr>
          <a:xfrm>
            <a:off x="519551" y="1566047"/>
            <a:ext cx="82581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The beginning of modern AI integration into workflows. Interfaces were built around graphical user interfaces (GUI) and REST APIs. Systems were reactive, rule-based, and required precise inputs.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b="1"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 Characteristics: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Manual interactions via UI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Predefined API endpoints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No contextual understanding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Automation limited to basic scripting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5"/>
          <p:cNvSpPr txBox="1"/>
          <p:nvPr>
            <p:ph type="title"/>
          </p:nvPr>
        </p:nvSpPr>
        <p:spPr>
          <a:xfrm>
            <a:off x="311700" y="1204925"/>
            <a:ext cx="8520600" cy="3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81632"/>
              <a:buNone/>
            </a:pPr>
            <a:r>
              <a:rPr lang="en" sz="4355"/>
              <a:t>VISIT: </a:t>
            </a:r>
            <a:r>
              <a:rPr lang="en" sz="2655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automateyournetwork/NAF_AC4_RAG: RAG Labs for NAF Autocon4</a:t>
            </a:r>
            <a:br>
              <a:rPr lang="en" sz="6355"/>
            </a:br>
            <a:br>
              <a:rPr lang="en" sz="4355"/>
            </a:br>
            <a:r>
              <a:rPr lang="en" sz="4355"/>
              <a:t>Clone the repo</a:t>
            </a:r>
            <a:br>
              <a:rPr lang="en" sz="4355"/>
            </a:br>
            <a:br>
              <a:rPr lang="en" sz="4355"/>
            </a:br>
            <a:r>
              <a:rPr lang="en" sz="4355"/>
              <a:t>Follow the README and Email you received</a:t>
            </a:r>
            <a:endParaRPr sz="4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4073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6"/>
          <p:cNvSpPr txBox="1"/>
          <p:nvPr>
            <p:ph type="title"/>
          </p:nvPr>
        </p:nvSpPr>
        <p:spPr>
          <a:xfrm>
            <a:off x="105125" y="2150850"/>
            <a:ext cx="985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ct val="37078"/>
              <a:buNone/>
            </a:pPr>
            <a:r>
              <a:rPr b="1" lang="en" sz="2670">
                <a:solidFill>
                  <a:schemeClr val="lt1"/>
                </a:solidFill>
              </a:rPr>
              <a:t>Model </a:t>
            </a:r>
            <a:r>
              <a:rPr b="1" lang="en" sz="2670">
                <a:solidFill>
                  <a:schemeClr val="lt1"/>
                </a:solidFill>
              </a:rPr>
              <a:t>Context </a:t>
            </a:r>
            <a:r>
              <a:rPr b="1" lang="en" sz="2670">
                <a:solidFill>
                  <a:schemeClr val="lt1"/>
                </a:solidFill>
              </a:rPr>
              <a:t>Protocol: </a:t>
            </a:r>
            <a:br>
              <a:rPr b="1" lang="en" sz="2670">
                <a:solidFill>
                  <a:schemeClr val="lt1"/>
                </a:solidFill>
              </a:rPr>
            </a:br>
            <a:br>
              <a:rPr b="1" lang="en" sz="2670">
                <a:solidFill>
                  <a:schemeClr val="lt1"/>
                </a:solidFill>
              </a:rPr>
            </a:br>
            <a:r>
              <a:rPr b="1" lang="en" sz="3300">
                <a:solidFill>
                  <a:srgbClr val="FFFFFF"/>
                </a:solidFill>
              </a:rPr>
              <a:t>Protocols In the Age of AI: A </a:t>
            </a:r>
            <a:r>
              <a:rPr b="1" lang="en" sz="3300">
                <a:solidFill>
                  <a:srgbClr val="F89F1C"/>
                </a:solidFill>
              </a:rPr>
              <a:t>Cambrian Period </a:t>
            </a:r>
            <a:r>
              <a:rPr b="1" lang="en" sz="3300">
                <a:solidFill>
                  <a:srgbClr val="FFFFFF"/>
                </a:solidFill>
              </a:rPr>
              <a:t>of </a:t>
            </a:r>
            <a:r>
              <a:rPr b="1" lang="en" sz="3300">
                <a:solidFill>
                  <a:srgbClr val="F89F1C"/>
                </a:solidFill>
              </a:rPr>
              <a:t>Innovation</a:t>
            </a:r>
            <a:r>
              <a:rPr lang="en" sz="3300">
                <a:solidFill>
                  <a:schemeClr val="dk1"/>
                </a:solidFill>
                <a:highlight>
                  <a:srgbClr val="F5F5F5"/>
                </a:highlight>
              </a:rPr>
              <a:t>​</a:t>
            </a:r>
            <a:endParaRPr sz="348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7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The impact of protocols</a:t>
            </a:r>
            <a:endParaRPr/>
          </a:p>
        </p:txBody>
      </p:sp>
      <p:grpSp>
        <p:nvGrpSpPr>
          <p:cNvPr id="391" name="Google Shape;391;p67"/>
          <p:cNvGrpSpPr/>
          <p:nvPr/>
        </p:nvGrpSpPr>
        <p:grpSpPr>
          <a:xfrm>
            <a:off x="67279" y="2567033"/>
            <a:ext cx="2603220" cy="1093799"/>
            <a:chOff x="612775" y="2606040"/>
            <a:chExt cx="3486300" cy="1645800"/>
          </a:xfrm>
        </p:grpSpPr>
        <p:sp>
          <p:nvSpPr>
            <p:cNvPr id="392" name="Google Shape;392;p67"/>
            <p:cNvSpPr/>
            <p:nvPr/>
          </p:nvSpPr>
          <p:spPr>
            <a:xfrm>
              <a:off x="612775" y="2606040"/>
              <a:ext cx="3486300" cy="1645800"/>
            </a:xfrm>
            <a:prstGeom prst="roundRect">
              <a:avLst>
                <a:gd fmla="val 9910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393" name="Google Shape;393;p67"/>
            <p:cNvSpPr/>
            <p:nvPr/>
          </p:nvSpPr>
          <p:spPr>
            <a:xfrm>
              <a:off x="612775" y="2606990"/>
              <a:ext cx="3486300" cy="426600"/>
            </a:xfrm>
            <a:prstGeom prst="round2SameRect">
              <a:avLst>
                <a:gd fmla="val 37660" name="adj1"/>
                <a:gd fmla="val 0" name="adj2"/>
              </a:avLst>
            </a:prstGeom>
            <a:solidFill>
              <a:srgbClr val="222533"/>
            </a:solidFill>
            <a:ln>
              <a:noFill/>
            </a:ln>
          </p:spPr>
          <p:txBody>
            <a:bodyPr anchorCtr="0" anchor="ctr" bIns="180000" lIns="91400" spcFirstLastPara="1" rIns="9140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394" name="Google Shape;394;p67"/>
            <p:cNvCxnSpPr/>
            <p:nvPr/>
          </p:nvCxnSpPr>
          <p:spPr>
            <a:xfrm>
              <a:off x="812944" y="3644942"/>
              <a:ext cx="30513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95" name="Google Shape;395;p67"/>
            <p:cNvSpPr txBox="1"/>
            <p:nvPr/>
          </p:nvSpPr>
          <p:spPr>
            <a:xfrm>
              <a:off x="749300" y="2672597"/>
              <a:ext cx="31830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Simple Mail Transfer Protocol </a:t>
              </a:r>
              <a:r>
                <a:rPr b="1" i="0" lang="en" sz="105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(SMTP)</a:t>
              </a:r>
              <a:endParaRPr/>
            </a:p>
          </p:txBody>
        </p:sp>
        <p:sp>
          <p:nvSpPr>
            <p:cNvPr id="396" name="Google Shape;396;p67"/>
            <p:cNvSpPr txBox="1"/>
            <p:nvPr/>
          </p:nvSpPr>
          <p:spPr>
            <a:xfrm>
              <a:off x="749299" y="3227746"/>
              <a:ext cx="3218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E-mail clients</a:t>
              </a:r>
              <a:endParaRPr/>
            </a:p>
          </p:txBody>
        </p:sp>
        <p:sp>
          <p:nvSpPr>
            <p:cNvPr id="397" name="Google Shape;397;p67"/>
            <p:cNvSpPr txBox="1"/>
            <p:nvPr/>
          </p:nvSpPr>
          <p:spPr>
            <a:xfrm>
              <a:off x="749299" y="3806937"/>
              <a:ext cx="3218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E-mail servers</a:t>
              </a:r>
              <a:endParaRPr/>
            </a:p>
          </p:txBody>
        </p:sp>
      </p:grpSp>
      <p:grpSp>
        <p:nvGrpSpPr>
          <p:cNvPr id="398" name="Google Shape;398;p67"/>
          <p:cNvGrpSpPr/>
          <p:nvPr/>
        </p:nvGrpSpPr>
        <p:grpSpPr>
          <a:xfrm>
            <a:off x="3104767" y="2573525"/>
            <a:ext cx="2732911" cy="1093799"/>
            <a:chOff x="4332254" y="2606040"/>
            <a:chExt cx="3486300" cy="1645800"/>
          </a:xfrm>
        </p:grpSpPr>
        <p:sp>
          <p:nvSpPr>
            <p:cNvPr id="399" name="Google Shape;399;p67"/>
            <p:cNvSpPr/>
            <p:nvPr/>
          </p:nvSpPr>
          <p:spPr>
            <a:xfrm>
              <a:off x="4332254" y="2606040"/>
              <a:ext cx="3486300" cy="1645800"/>
            </a:xfrm>
            <a:prstGeom prst="roundRect">
              <a:avLst>
                <a:gd fmla="val 9814" name="adj"/>
              </a:avLst>
            </a:prstGeom>
            <a:solidFill>
              <a:srgbClr val="FFFFFF"/>
            </a:solidFill>
            <a:ln cap="flat" cmpd="sng" w="9525">
              <a:solidFill>
                <a:srgbClr val="5C64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400" name="Google Shape;400;p67"/>
            <p:cNvSpPr/>
            <p:nvPr/>
          </p:nvSpPr>
          <p:spPr>
            <a:xfrm>
              <a:off x="4332254" y="2606990"/>
              <a:ext cx="3486300" cy="426600"/>
            </a:xfrm>
            <a:prstGeom prst="round2SameRect">
              <a:avLst>
                <a:gd fmla="val 37660" name="adj1"/>
                <a:gd fmla="val 0" name="adj2"/>
              </a:avLst>
            </a:prstGeom>
            <a:solidFill>
              <a:srgbClr val="5C648A"/>
            </a:solidFill>
            <a:ln>
              <a:noFill/>
            </a:ln>
          </p:spPr>
          <p:txBody>
            <a:bodyPr anchorCtr="0" anchor="ctr" bIns="180000" lIns="91400" spcFirstLastPara="1" rIns="9140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401" name="Google Shape;401;p67"/>
            <p:cNvCxnSpPr/>
            <p:nvPr/>
          </p:nvCxnSpPr>
          <p:spPr>
            <a:xfrm>
              <a:off x="4532423" y="3644942"/>
              <a:ext cx="30513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02" name="Google Shape;402;p67"/>
            <p:cNvSpPr txBox="1"/>
            <p:nvPr/>
          </p:nvSpPr>
          <p:spPr>
            <a:xfrm>
              <a:off x="4486064" y="2672597"/>
              <a:ext cx="30975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Hyper-Text Transfer Protocol </a:t>
              </a:r>
              <a:r>
                <a:rPr b="1" i="0" lang="en" sz="105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(HTTP)</a:t>
              </a:r>
              <a:endParaRPr/>
            </a:p>
          </p:txBody>
        </p:sp>
        <p:sp>
          <p:nvSpPr>
            <p:cNvPr id="403" name="Google Shape;403;p67"/>
            <p:cNvSpPr txBox="1"/>
            <p:nvPr/>
          </p:nvSpPr>
          <p:spPr>
            <a:xfrm>
              <a:off x="4482229" y="3227746"/>
              <a:ext cx="3218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Web browsers</a:t>
              </a:r>
              <a:endParaRPr/>
            </a:p>
          </p:txBody>
        </p:sp>
        <p:sp>
          <p:nvSpPr>
            <p:cNvPr id="404" name="Google Shape;404;p67"/>
            <p:cNvSpPr txBox="1"/>
            <p:nvPr/>
          </p:nvSpPr>
          <p:spPr>
            <a:xfrm>
              <a:off x="4482229" y="3806937"/>
              <a:ext cx="3218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Web servers</a:t>
              </a:r>
              <a:endParaRPr/>
            </a:p>
          </p:txBody>
        </p:sp>
      </p:grpSp>
      <p:grpSp>
        <p:nvGrpSpPr>
          <p:cNvPr id="405" name="Google Shape;405;p67"/>
          <p:cNvGrpSpPr/>
          <p:nvPr/>
        </p:nvGrpSpPr>
        <p:grpSpPr>
          <a:xfrm>
            <a:off x="6032282" y="2567034"/>
            <a:ext cx="2952818" cy="1093799"/>
            <a:chOff x="8051734" y="2606040"/>
            <a:chExt cx="3615105" cy="1645800"/>
          </a:xfrm>
        </p:grpSpPr>
        <p:sp>
          <p:nvSpPr>
            <p:cNvPr id="406" name="Google Shape;406;p67"/>
            <p:cNvSpPr/>
            <p:nvPr/>
          </p:nvSpPr>
          <p:spPr>
            <a:xfrm>
              <a:off x="8051734" y="2606040"/>
              <a:ext cx="3486300" cy="1645800"/>
            </a:xfrm>
            <a:prstGeom prst="roundRect">
              <a:avLst>
                <a:gd fmla="val 9235" name="adj"/>
              </a:avLst>
            </a:prstGeom>
            <a:solidFill>
              <a:srgbClr val="FFFFFF"/>
            </a:solidFill>
            <a:ln cap="flat" cmpd="sng" w="9525">
              <a:solidFill>
                <a:srgbClr val="F7A8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407" name="Google Shape;407;p67"/>
            <p:cNvSpPr/>
            <p:nvPr/>
          </p:nvSpPr>
          <p:spPr>
            <a:xfrm>
              <a:off x="8051734" y="2606990"/>
              <a:ext cx="3486300" cy="426600"/>
            </a:xfrm>
            <a:prstGeom prst="round2SameRect">
              <a:avLst>
                <a:gd fmla="val 37660" name="adj1"/>
                <a:gd fmla="val 0" name="adj2"/>
              </a:avLst>
            </a:prstGeom>
            <a:solidFill>
              <a:srgbClr val="F7A811"/>
            </a:solidFill>
            <a:ln>
              <a:noFill/>
            </a:ln>
          </p:spPr>
          <p:txBody>
            <a:bodyPr anchorCtr="0" anchor="ctr" bIns="180000" lIns="91400" spcFirstLastPara="1" rIns="9140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408" name="Google Shape;408;p67"/>
            <p:cNvCxnSpPr/>
            <p:nvPr/>
          </p:nvCxnSpPr>
          <p:spPr>
            <a:xfrm>
              <a:off x="8251903" y="3644942"/>
              <a:ext cx="30513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09" name="Google Shape;409;p67"/>
            <p:cNvSpPr txBox="1"/>
            <p:nvPr/>
          </p:nvSpPr>
          <p:spPr>
            <a:xfrm>
              <a:off x="8178439" y="2640309"/>
              <a:ext cx="34884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Various routing protocols </a:t>
              </a:r>
              <a:r>
                <a:rPr b="1" i="0" lang="en" sz="105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(RIPv2, OSPF, BGP)</a:t>
              </a:r>
              <a:endParaRPr b="1" i="0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410" name="Google Shape;410;p67"/>
            <p:cNvSpPr txBox="1"/>
            <p:nvPr/>
          </p:nvSpPr>
          <p:spPr>
            <a:xfrm>
              <a:off x="8160984" y="3227746"/>
              <a:ext cx="3218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Static routing</a:t>
              </a:r>
              <a:endParaRPr/>
            </a:p>
          </p:txBody>
        </p:sp>
        <p:sp>
          <p:nvSpPr>
            <p:cNvPr id="411" name="Google Shape;411;p67"/>
            <p:cNvSpPr txBox="1"/>
            <p:nvPr/>
          </p:nvSpPr>
          <p:spPr>
            <a:xfrm>
              <a:off x="8160984" y="3816462"/>
              <a:ext cx="32187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Rise of the Internet</a:t>
              </a:r>
              <a:endParaRPr/>
            </a:p>
          </p:txBody>
        </p:sp>
      </p:grpSp>
      <p:sp>
        <p:nvSpPr>
          <p:cNvPr id="412" name="Google Shape;412;p67"/>
          <p:cNvSpPr txBox="1"/>
          <p:nvPr/>
        </p:nvSpPr>
        <p:spPr>
          <a:xfrm>
            <a:off x="65869" y="1546000"/>
            <a:ext cx="880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iro"/>
              <a:buNone/>
            </a:pPr>
            <a:r>
              <a:rPr i="0" lang="en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Remember or try to imagine society before …. 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8"/>
          <p:cNvSpPr txBox="1"/>
          <p:nvPr>
            <p:ph type="title"/>
          </p:nvPr>
        </p:nvSpPr>
        <p:spPr>
          <a:xfrm>
            <a:off x="295975" y="216950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What is Model Context Protocol</a:t>
            </a:r>
            <a:endParaRPr/>
          </a:p>
        </p:txBody>
      </p:sp>
      <p:sp>
        <p:nvSpPr>
          <p:cNvPr id="418" name="Google Shape;418;p68"/>
          <p:cNvSpPr txBox="1"/>
          <p:nvPr/>
        </p:nvSpPr>
        <p:spPr>
          <a:xfrm>
            <a:off x="97394" y="855363"/>
            <a:ext cx="8806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iro"/>
              <a:buNone/>
            </a:pPr>
            <a:r>
              <a:rPr lang="en"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The “USB-C” of AI </a:t>
            </a:r>
            <a:endParaRPr sz="20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iro"/>
              <a:buNone/>
            </a:pPr>
            <a:r>
              <a:t/>
            </a:r>
            <a:endParaRPr sz="2000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iro"/>
              <a:buNone/>
            </a:pPr>
            <a:r>
              <a:rPr lang="en"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Say it backwards - it’s a </a:t>
            </a:r>
            <a:r>
              <a:rPr lang="en" sz="20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rPr>
              <a:t>protocol </a:t>
            </a:r>
            <a:r>
              <a:rPr lang="en"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that provides </a:t>
            </a:r>
            <a:r>
              <a:rPr lang="en" sz="2000">
                <a:solidFill>
                  <a:schemeClr val="accent4"/>
                </a:solidFill>
                <a:latin typeface="Space Mono"/>
                <a:ea typeface="Space Mono"/>
                <a:cs typeface="Space Mono"/>
                <a:sym typeface="Space Mono"/>
              </a:rPr>
              <a:t>context </a:t>
            </a:r>
            <a:r>
              <a:rPr lang="en"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to </a:t>
            </a:r>
            <a:r>
              <a:rPr lang="en" sz="2000">
                <a:solidFill>
                  <a:schemeClr val="accent6"/>
                </a:solidFill>
                <a:latin typeface="Space Mono"/>
                <a:ea typeface="Space Mono"/>
                <a:cs typeface="Space Mono"/>
                <a:sym typeface="Space Mono"/>
              </a:rPr>
              <a:t>models</a:t>
            </a:r>
            <a:endParaRPr sz="2000">
              <a:solidFill>
                <a:schemeClr val="accent6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419" name="Google Shape;419;p68"/>
          <p:cNvGrpSpPr/>
          <p:nvPr/>
        </p:nvGrpSpPr>
        <p:grpSpPr>
          <a:xfrm>
            <a:off x="97411" y="2152572"/>
            <a:ext cx="3984976" cy="2194500"/>
            <a:chOff x="612774" y="2606040"/>
            <a:chExt cx="5303401" cy="2194500"/>
          </a:xfrm>
        </p:grpSpPr>
        <p:sp>
          <p:nvSpPr>
            <p:cNvPr id="420" name="Google Shape;420;p68"/>
            <p:cNvSpPr/>
            <p:nvPr/>
          </p:nvSpPr>
          <p:spPr>
            <a:xfrm>
              <a:off x="612775" y="2606040"/>
              <a:ext cx="5303400" cy="2194500"/>
            </a:xfrm>
            <a:prstGeom prst="roundRect">
              <a:avLst>
                <a:gd fmla="val 6727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421" name="Google Shape;421;p68"/>
            <p:cNvSpPr/>
            <p:nvPr/>
          </p:nvSpPr>
          <p:spPr>
            <a:xfrm>
              <a:off x="612774" y="2606990"/>
              <a:ext cx="5303400" cy="426600"/>
            </a:xfrm>
            <a:prstGeom prst="round2SameRect">
              <a:avLst>
                <a:gd fmla="val 37660" name="adj1"/>
                <a:gd fmla="val 0" name="adj2"/>
              </a:avLst>
            </a:prstGeom>
            <a:solidFill>
              <a:srgbClr val="222533"/>
            </a:solidFill>
            <a:ln>
              <a:noFill/>
            </a:ln>
          </p:spPr>
          <p:txBody>
            <a:bodyPr anchorCtr="0" anchor="ctr" bIns="180000" lIns="91400" spcFirstLastPara="1" rIns="9140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422" name="Google Shape;422;p68"/>
            <p:cNvCxnSpPr/>
            <p:nvPr/>
          </p:nvCxnSpPr>
          <p:spPr>
            <a:xfrm>
              <a:off x="818515" y="3644942"/>
              <a:ext cx="48921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23" name="Google Shape;423;p68"/>
            <p:cNvSpPr txBox="1"/>
            <p:nvPr/>
          </p:nvSpPr>
          <p:spPr>
            <a:xfrm>
              <a:off x="749300" y="2672597"/>
              <a:ext cx="48459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Anthropic released MCP in late Nov 24 </a:t>
              </a:r>
              <a:endParaRPr/>
            </a:p>
          </p:txBody>
        </p:sp>
        <p:sp>
          <p:nvSpPr>
            <p:cNvPr id="424" name="Google Shape;424;p68"/>
            <p:cNvSpPr txBox="1"/>
            <p:nvPr/>
          </p:nvSpPr>
          <p:spPr>
            <a:xfrm>
              <a:off x="749299" y="3227746"/>
              <a:ext cx="47658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Since then over 16,000 MCP servers have been made available</a:t>
              </a:r>
              <a:endParaRPr/>
            </a:p>
          </p:txBody>
        </p:sp>
        <p:sp>
          <p:nvSpPr>
            <p:cNvPr id="425" name="Google Shape;425;p68"/>
            <p:cNvSpPr txBox="1"/>
            <p:nvPr/>
          </p:nvSpPr>
          <p:spPr>
            <a:xfrm>
              <a:off x="749299" y="3806937"/>
              <a:ext cx="48921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Embraced universally by Microsoft, Google, openAI, GitHub, AWS</a:t>
              </a:r>
              <a:endParaRPr/>
            </a:p>
          </p:txBody>
        </p:sp>
        <p:cxnSp>
          <p:nvCxnSpPr>
            <p:cNvPr id="426" name="Google Shape;426;p68"/>
            <p:cNvCxnSpPr/>
            <p:nvPr/>
          </p:nvCxnSpPr>
          <p:spPr>
            <a:xfrm>
              <a:off x="818515" y="4224133"/>
              <a:ext cx="48921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27" name="Google Shape;427;p68"/>
            <p:cNvSpPr txBox="1"/>
            <p:nvPr/>
          </p:nvSpPr>
          <p:spPr>
            <a:xfrm>
              <a:off x="749299" y="4386128"/>
              <a:ext cx="48921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Added to the new CCNP: Automation track </a:t>
              </a:r>
              <a:endParaRPr/>
            </a:p>
          </p:txBody>
        </p:sp>
      </p:grpSp>
      <p:grpSp>
        <p:nvGrpSpPr>
          <p:cNvPr id="428" name="Google Shape;428;p68"/>
          <p:cNvGrpSpPr/>
          <p:nvPr/>
        </p:nvGrpSpPr>
        <p:grpSpPr>
          <a:xfrm>
            <a:off x="4251859" y="2360388"/>
            <a:ext cx="3439786" cy="1986681"/>
            <a:chOff x="6146800" y="2606040"/>
            <a:chExt cx="5303401" cy="2194500"/>
          </a:xfrm>
        </p:grpSpPr>
        <p:sp>
          <p:nvSpPr>
            <p:cNvPr id="429" name="Google Shape;429;p68"/>
            <p:cNvSpPr/>
            <p:nvPr/>
          </p:nvSpPr>
          <p:spPr>
            <a:xfrm>
              <a:off x="6146801" y="2606040"/>
              <a:ext cx="5303400" cy="2194500"/>
            </a:xfrm>
            <a:prstGeom prst="roundRect">
              <a:avLst>
                <a:gd fmla="val 6727" name="adj"/>
              </a:avLst>
            </a:prstGeom>
            <a:solidFill>
              <a:srgbClr val="FFFFFF"/>
            </a:solidFill>
            <a:ln cap="flat" cmpd="sng" w="9525">
              <a:solidFill>
                <a:srgbClr val="5C648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430" name="Google Shape;430;p68"/>
            <p:cNvSpPr/>
            <p:nvPr/>
          </p:nvSpPr>
          <p:spPr>
            <a:xfrm>
              <a:off x="6146800" y="2606990"/>
              <a:ext cx="5303400" cy="426600"/>
            </a:xfrm>
            <a:prstGeom prst="round2SameRect">
              <a:avLst>
                <a:gd fmla="val 37660" name="adj1"/>
                <a:gd fmla="val 0" name="adj2"/>
              </a:avLst>
            </a:prstGeom>
            <a:solidFill>
              <a:srgbClr val="5C648A"/>
            </a:solidFill>
            <a:ln>
              <a:noFill/>
            </a:ln>
          </p:spPr>
          <p:txBody>
            <a:bodyPr anchorCtr="0" anchor="ctr" bIns="180000" lIns="91400" spcFirstLastPara="1" rIns="9140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431" name="Google Shape;431;p68"/>
            <p:cNvCxnSpPr/>
            <p:nvPr/>
          </p:nvCxnSpPr>
          <p:spPr>
            <a:xfrm>
              <a:off x="6352541" y="3644942"/>
              <a:ext cx="48921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32" name="Google Shape;432;p68"/>
            <p:cNvSpPr txBox="1"/>
            <p:nvPr/>
          </p:nvSpPr>
          <p:spPr>
            <a:xfrm>
              <a:off x="6283326" y="2672597"/>
              <a:ext cx="48459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Client / Server Architecture</a:t>
              </a:r>
              <a:endParaRPr/>
            </a:p>
          </p:txBody>
        </p:sp>
        <p:sp>
          <p:nvSpPr>
            <p:cNvPr id="433" name="Google Shape;433;p68"/>
            <p:cNvSpPr txBox="1"/>
            <p:nvPr/>
          </p:nvSpPr>
          <p:spPr>
            <a:xfrm>
              <a:off x="6283325" y="3227746"/>
              <a:ext cx="47658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MCP Servers offer tools</a:t>
              </a:r>
              <a:endParaRPr/>
            </a:p>
          </p:txBody>
        </p:sp>
        <p:sp>
          <p:nvSpPr>
            <p:cNvPr id="434" name="Google Shape;434;p68"/>
            <p:cNvSpPr txBox="1"/>
            <p:nvPr/>
          </p:nvSpPr>
          <p:spPr>
            <a:xfrm>
              <a:off x="6283325" y="3806937"/>
              <a:ext cx="48921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MCP Client discover and can utilize tools</a:t>
              </a:r>
              <a:endParaRPr/>
            </a:p>
          </p:txBody>
        </p:sp>
      </p:grpSp>
      <p:sp>
        <p:nvSpPr>
          <p:cNvPr id="435" name="Google Shape;435;p68"/>
          <p:cNvSpPr/>
          <p:nvPr/>
        </p:nvSpPr>
        <p:spPr>
          <a:xfrm>
            <a:off x="4165114" y="4441679"/>
            <a:ext cx="4193100" cy="549300"/>
          </a:xfrm>
          <a:prstGeom prst="round2SameRect">
            <a:avLst>
              <a:gd fmla="val 28572" name="adj1"/>
              <a:gd fmla="val 0" name="adj2"/>
            </a:avLst>
          </a:prstGeom>
          <a:solidFill>
            <a:srgbClr val="242730"/>
          </a:solidFill>
          <a:ln>
            <a:noFill/>
          </a:ln>
        </p:spPr>
        <p:txBody>
          <a:bodyPr anchorCtr="0" anchor="ctr" bIns="180000" lIns="91400" spcFirstLastPara="1" rIns="914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Natural Language is the foundation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sz="1200"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436" name="Google Shape;436;p68"/>
          <p:cNvGrpSpPr/>
          <p:nvPr/>
        </p:nvGrpSpPr>
        <p:grpSpPr>
          <a:xfrm>
            <a:off x="0" y="4441674"/>
            <a:ext cx="4088921" cy="549292"/>
            <a:chOff x="612774" y="5031299"/>
            <a:chExt cx="5303400" cy="640200"/>
          </a:xfrm>
        </p:grpSpPr>
        <p:sp>
          <p:nvSpPr>
            <p:cNvPr id="437" name="Google Shape;437;p68"/>
            <p:cNvSpPr/>
            <p:nvPr/>
          </p:nvSpPr>
          <p:spPr>
            <a:xfrm>
              <a:off x="612774" y="5031299"/>
              <a:ext cx="5303400" cy="640200"/>
            </a:xfrm>
            <a:prstGeom prst="round2SameRect">
              <a:avLst>
                <a:gd fmla="val 26588" name="adj1"/>
                <a:gd fmla="val 0" name="adj2"/>
              </a:avLst>
            </a:prstGeom>
            <a:solidFill>
              <a:srgbClr val="F7A811"/>
            </a:solidFill>
            <a:ln>
              <a:noFill/>
            </a:ln>
          </p:spPr>
          <p:txBody>
            <a:bodyPr anchorCtr="0" anchor="ctr" bIns="180000" lIns="91400" spcFirstLastPara="1" rIns="9140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438" name="Google Shape;438;p68"/>
            <p:cNvSpPr txBox="1"/>
            <p:nvPr/>
          </p:nvSpPr>
          <p:spPr>
            <a:xfrm>
              <a:off x="749300" y="5109606"/>
              <a:ext cx="48459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MCP Server can be anything from a REST API, a database, a Python script</a:t>
              </a: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12191974" y="0"/>
                </a:moveTo>
                <a:lnTo>
                  <a:pt x="0" y="0"/>
                </a:lnTo>
                <a:lnTo>
                  <a:pt x="0" y="6858000"/>
                </a:lnTo>
                <a:lnTo>
                  <a:pt x="12191974" y="6858000"/>
                </a:lnTo>
                <a:lnTo>
                  <a:pt x="1219197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4498" y="158191"/>
            <a:ext cx="468357" cy="12905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9"/>
          <p:cNvSpPr/>
          <p:nvPr/>
        </p:nvSpPr>
        <p:spPr>
          <a:xfrm>
            <a:off x="8495269" y="158183"/>
            <a:ext cx="0" cy="130015"/>
          </a:xfrm>
          <a:custGeom>
            <a:rect b="b" l="l" r="r" t="t"/>
            <a:pathLst>
              <a:path extrusionOk="0" h="173354" w="120000">
                <a:moveTo>
                  <a:pt x="0" y="0"/>
                </a:moveTo>
                <a:lnTo>
                  <a:pt x="0" y="173291"/>
                </a:lnTo>
              </a:path>
            </a:pathLst>
          </a:custGeom>
          <a:noFill/>
          <a:ln cap="flat" cmpd="sng" w="25400">
            <a:solidFill>
              <a:srgbClr val="8FC6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6" name="Google Shape;446;p69"/>
          <p:cNvGrpSpPr/>
          <p:nvPr/>
        </p:nvGrpSpPr>
        <p:grpSpPr>
          <a:xfrm>
            <a:off x="284480" y="683903"/>
            <a:ext cx="8207586" cy="3995692"/>
            <a:chOff x="628650" y="1170924"/>
            <a:chExt cx="10934700" cy="4846200"/>
          </a:xfrm>
        </p:grpSpPr>
        <p:sp>
          <p:nvSpPr>
            <p:cNvPr id="447" name="Google Shape;447;p69"/>
            <p:cNvSpPr/>
            <p:nvPr/>
          </p:nvSpPr>
          <p:spPr>
            <a:xfrm>
              <a:off x="628650" y="1170924"/>
              <a:ext cx="10934700" cy="4846200"/>
            </a:xfrm>
            <a:prstGeom prst="roundRect">
              <a:avLst>
                <a:gd fmla="val 3497" name="adj"/>
              </a:avLst>
            </a:prstGeom>
            <a:solidFill>
              <a:srgbClr val="F7A811">
                <a:alpha val="4710"/>
              </a:srgbClr>
            </a:solidFill>
            <a:ln cap="flat" cmpd="sng" w="9525">
              <a:solidFill>
                <a:srgbClr val="F7A81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grpSp>
          <p:nvGrpSpPr>
            <p:cNvPr id="448" name="Google Shape;448;p69"/>
            <p:cNvGrpSpPr/>
            <p:nvPr/>
          </p:nvGrpSpPr>
          <p:grpSpPr>
            <a:xfrm>
              <a:off x="863600" y="1386672"/>
              <a:ext cx="10426701" cy="4414857"/>
              <a:chOff x="863600" y="1386672"/>
              <a:chExt cx="10426701" cy="4414857"/>
            </a:xfrm>
          </p:grpSpPr>
          <p:sp>
            <p:nvSpPr>
              <p:cNvPr id="449" name="Google Shape;449;p69"/>
              <p:cNvSpPr/>
              <p:nvPr/>
            </p:nvSpPr>
            <p:spPr>
              <a:xfrm>
                <a:off x="5435600" y="1629245"/>
                <a:ext cx="1828800" cy="457200"/>
              </a:xfrm>
              <a:prstGeom prst="roundRect">
                <a:avLst>
                  <a:gd fmla="val 16667" name="adj"/>
                </a:avLst>
              </a:prstGeom>
              <a:solidFill>
                <a:srgbClr val="FAFAFA"/>
              </a:solidFill>
              <a:ln cap="flat" cmpd="sng" w="9525">
                <a:solidFill>
                  <a:srgbClr val="F7A811"/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MCP Server A</a:t>
                </a:r>
                <a:endParaRPr b="0" i="0" sz="10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450" name="Google Shape;450;p69"/>
              <p:cNvSpPr/>
              <p:nvPr/>
            </p:nvSpPr>
            <p:spPr>
              <a:xfrm>
                <a:off x="5435600" y="2910683"/>
                <a:ext cx="1828800" cy="457200"/>
              </a:xfrm>
              <a:prstGeom prst="roundRect">
                <a:avLst>
                  <a:gd fmla="val 16667" name="adj"/>
                </a:avLst>
              </a:prstGeom>
              <a:solidFill>
                <a:srgbClr val="FAFAFA"/>
              </a:solidFill>
              <a:ln cap="flat" cmpd="sng" w="9525">
                <a:solidFill>
                  <a:srgbClr val="F7A811"/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MCP Server B</a:t>
                </a:r>
                <a:endParaRPr b="0" i="0" sz="10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451" name="Google Shape;451;p69"/>
              <p:cNvSpPr/>
              <p:nvPr/>
            </p:nvSpPr>
            <p:spPr>
              <a:xfrm>
                <a:off x="5435600" y="4192121"/>
                <a:ext cx="1828800" cy="457200"/>
              </a:xfrm>
              <a:prstGeom prst="roundRect">
                <a:avLst>
                  <a:gd fmla="val 16667" name="adj"/>
                </a:avLst>
              </a:prstGeom>
              <a:solidFill>
                <a:srgbClr val="FAFAFA"/>
              </a:solidFill>
              <a:ln cap="flat" cmpd="sng" w="9525">
                <a:solidFill>
                  <a:srgbClr val="F7A811"/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MCP Server C</a:t>
                </a:r>
                <a:endParaRPr b="0" i="0" sz="10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452" name="Google Shape;452;p69"/>
              <p:cNvSpPr/>
              <p:nvPr/>
            </p:nvSpPr>
            <p:spPr>
              <a:xfrm>
                <a:off x="863600" y="2910683"/>
                <a:ext cx="1828800" cy="457200"/>
              </a:xfrm>
              <a:prstGeom prst="roundRect">
                <a:avLst>
                  <a:gd fmla="val 16667" name="adj"/>
                </a:avLst>
              </a:prstGeom>
              <a:solidFill>
                <a:srgbClr val="FAFAFA"/>
              </a:solidFill>
              <a:ln cap="flat" cmpd="sng" w="9525">
                <a:solidFill>
                  <a:srgbClr val="F7A811"/>
                </a:solidFill>
                <a:prstDash val="lgDash"/>
                <a:round/>
                <a:headEnd len="sm" w="sm" type="none"/>
                <a:tailEnd len="sm" w="sm" type="none"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MCP Host</a:t>
                </a:r>
                <a:b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</a:b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(Claude, IDEs, Tools)</a:t>
                </a:r>
                <a:endParaRPr b="0" i="0" sz="10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453" name="Google Shape;453;p69"/>
              <p:cNvSpPr txBox="1"/>
              <p:nvPr/>
            </p:nvSpPr>
            <p:spPr>
              <a:xfrm>
                <a:off x="3476600" y="3045956"/>
                <a:ext cx="1174800" cy="1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533"/>
                  </a:buClr>
                  <a:buSzPts val="11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FFFFFF"/>
                    </a:solidFill>
                    <a:latin typeface="Cairo"/>
                    <a:ea typeface="Cairo"/>
                    <a:cs typeface="Cairo"/>
                    <a:sym typeface="Cairo"/>
                  </a:rPr>
                  <a:t>MCP</a:t>
                </a:r>
                <a:endParaRPr b="0" i="0" sz="10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454" name="Google Shape;454;p69"/>
              <p:cNvSpPr txBox="1"/>
              <p:nvPr/>
            </p:nvSpPr>
            <p:spPr>
              <a:xfrm>
                <a:off x="3476600" y="4327394"/>
                <a:ext cx="1174800" cy="1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533"/>
                  </a:buClr>
                  <a:buSzPts val="11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FFFFFF"/>
                    </a:solidFill>
                    <a:latin typeface="Cairo"/>
                    <a:ea typeface="Cairo"/>
                    <a:cs typeface="Cairo"/>
                    <a:sym typeface="Cairo"/>
                  </a:rPr>
                  <a:t>MCP</a:t>
                </a:r>
                <a:endParaRPr b="0" i="0" sz="10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455" name="Google Shape;455;p69"/>
              <p:cNvSpPr txBox="1"/>
              <p:nvPr/>
            </p:nvSpPr>
            <p:spPr>
              <a:xfrm>
                <a:off x="3476600" y="1763401"/>
                <a:ext cx="1174800" cy="1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533"/>
                  </a:buClr>
                  <a:buSzPts val="11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FFFFFF"/>
                    </a:solidFill>
                    <a:latin typeface="Cairo"/>
                    <a:ea typeface="Cairo"/>
                    <a:cs typeface="Cairo"/>
                    <a:sym typeface="Cairo"/>
                  </a:rPr>
                  <a:t>MCP</a:t>
                </a:r>
                <a:endParaRPr b="0" i="0" sz="10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cxnSp>
            <p:nvCxnSpPr>
              <p:cNvPr id="456" name="Google Shape;456;p69"/>
              <p:cNvCxnSpPr/>
              <p:nvPr/>
            </p:nvCxnSpPr>
            <p:spPr>
              <a:xfrm rot="10800000">
                <a:off x="4978400" y="1386673"/>
                <a:ext cx="0" cy="9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none"/>
                <a:tailEnd len="sm" w="sm" type="stealth"/>
              </a:ln>
            </p:spPr>
          </p:cxnSp>
          <p:cxnSp>
            <p:nvCxnSpPr>
              <p:cNvPr id="457" name="Google Shape;457;p69"/>
              <p:cNvCxnSpPr/>
              <p:nvPr/>
            </p:nvCxnSpPr>
            <p:spPr>
              <a:xfrm rot="10800000">
                <a:off x="4978400" y="2682083"/>
                <a:ext cx="0" cy="9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none"/>
                <a:tailEnd len="sm" w="sm" type="stealth"/>
              </a:ln>
            </p:spPr>
          </p:cxnSp>
          <p:cxnSp>
            <p:nvCxnSpPr>
              <p:cNvPr id="458" name="Google Shape;458;p69"/>
              <p:cNvCxnSpPr/>
              <p:nvPr/>
            </p:nvCxnSpPr>
            <p:spPr>
              <a:xfrm rot="10800000">
                <a:off x="4978400" y="3963521"/>
                <a:ext cx="0" cy="9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none"/>
                <a:tailEnd len="sm" w="sm" type="stealth"/>
              </a:ln>
            </p:spPr>
          </p:cxnSp>
          <p:cxnSp>
            <p:nvCxnSpPr>
              <p:cNvPr id="459" name="Google Shape;459;p69"/>
              <p:cNvCxnSpPr/>
              <p:nvPr/>
            </p:nvCxnSpPr>
            <p:spPr>
              <a:xfrm>
                <a:off x="3149600" y="2677320"/>
                <a:ext cx="0" cy="914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none"/>
                <a:tailEnd len="sm" w="sm" type="stealth"/>
              </a:ln>
            </p:spPr>
          </p:cxnSp>
          <p:grpSp>
            <p:nvGrpSpPr>
              <p:cNvPr id="460" name="Google Shape;460;p69"/>
              <p:cNvGrpSpPr/>
              <p:nvPr/>
            </p:nvGrpSpPr>
            <p:grpSpPr>
              <a:xfrm>
                <a:off x="1778000" y="1843872"/>
                <a:ext cx="1828800" cy="1065600"/>
                <a:chOff x="1778000" y="1843872"/>
                <a:chExt cx="1828800" cy="1065600"/>
              </a:xfrm>
            </p:grpSpPr>
            <p:cxnSp>
              <p:nvCxnSpPr>
                <p:cNvPr id="461" name="Google Shape;461;p69"/>
                <p:cNvCxnSpPr/>
                <p:nvPr/>
              </p:nvCxnSpPr>
              <p:spPr>
                <a:xfrm rot="10800000">
                  <a:off x="1778000" y="1843872"/>
                  <a:ext cx="1828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7A81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2" name="Google Shape;462;p69"/>
                <p:cNvCxnSpPr/>
                <p:nvPr/>
              </p:nvCxnSpPr>
              <p:spPr>
                <a:xfrm>
                  <a:off x="1778000" y="1843872"/>
                  <a:ext cx="0" cy="1065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7A811"/>
                  </a:solidFill>
                  <a:prstDash val="solid"/>
                  <a:round/>
                  <a:headEnd len="sm" w="sm" type="none"/>
                  <a:tailEnd len="sm" w="sm" type="stealth"/>
                </a:ln>
              </p:spPr>
            </p:cxnSp>
          </p:grpSp>
          <p:grpSp>
            <p:nvGrpSpPr>
              <p:cNvPr id="463" name="Google Shape;463;p69"/>
              <p:cNvGrpSpPr/>
              <p:nvPr/>
            </p:nvGrpSpPr>
            <p:grpSpPr>
              <a:xfrm flipH="1" rot="10800000">
                <a:off x="1778000" y="3367816"/>
                <a:ext cx="1828800" cy="1065600"/>
                <a:chOff x="1778000" y="3367883"/>
                <a:chExt cx="1828800" cy="1065600"/>
              </a:xfrm>
            </p:grpSpPr>
            <p:cxnSp>
              <p:nvCxnSpPr>
                <p:cNvPr id="464" name="Google Shape;464;p69"/>
                <p:cNvCxnSpPr/>
                <p:nvPr/>
              </p:nvCxnSpPr>
              <p:spPr>
                <a:xfrm rot="10800000">
                  <a:off x="1778000" y="3367883"/>
                  <a:ext cx="1828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7A81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65" name="Google Shape;465;p69"/>
                <p:cNvCxnSpPr/>
                <p:nvPr/>
              </p:nvCxnSpPr>
              <p:spPr>
                <a:xfrm>
                  <a:off x="1778000" y="3367883"/>
                  <a:ext cx="0" cy="1065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7A811"/>
                  </a:solidFill>
                  <a:prstDash val="solid"/>
                  <a:round/>
                  <a:headEnd len="sm" w="sm" type="none"/>
                  <a:tailEnd len="sm" w="sm" type="stealth"/>
                </a:ln>
              </p:spPr>
            </p:cxnSp>
          </p:grpSp>
          <p:cxnSp>
            <p:nvCxnSpPr>
              <p:cNvPr id="466" name="Google Shape;466;p69"/>
              <p:cNvCxnSpPr/>
              <p:nvPr/>
            </p:nvCxnSpPr>
            <p:spPr>
              <a:xfrm>
                <a:off x="7264400" y="1843873"/>
                <a:ext cx="2654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stealth"/>
                <a:tailEnd len="sm" w="sm" type="stealth"/>
              </a:ln>
            </p:spPr>
          </p:cxnSp>
          <p:cxnSp>
            <p:nvCxnSpPr>
              <p:cNvPr id="467" name="Google Shape;467;p69"/>
              <p:cNvCxnSpPr/>
              <p:nvPr/>
            </p:nvCxnSpPr>
            <p:spPr>
              <a:xfrm>
                <a:off x="7264400" y="3139283"/>
                <a:ext cx="26544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stealth"/>
                <a:tailEnd len="sm" w="sm" type="stealth"/>
              </a:ln>
            </p:spPr>
          </p:cxnSp>
          <p:sp>
            <p:nvSpPr>
              <p:cNvPr id="468" name="Google Shape;468;p69"/>
              <p:cNvSpPr/>
              <p:nvPr/>
            </p:nvSpPr>
            <p:spPr>
              <a:xfrm>
                <a:off x="9918701" y="1386672"/>
                <a:ext cx="1371600" cy="914400"/>
              </a:xfrm>
              <a:prstGeom prst="can">
                <a:avLst>
                  <a:gd fmla="val 25000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595959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Local Resource A</a:t>
                </a:r>
                <a:endParaRPr b="0" i="0" sz="10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469" name="Google Shape;469;p69"/>
              <p:cNvSpPr/>
              <p:nvPr/>
            </p:nvSpPr>
            <p:spPr>
              <a:xfrm>
                <a:off x="9918701" y="2677320"/>
                <a:ext cx="1371600" cy="914400"/>
              </a:xfrm>
              <a:prstGeom prst="can">
                <a:avLst>
                  <a:gd fmla="val 25000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595959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Local Resource B</a:t>
                </a:r>
                <a:endParaRPr b="0" i="0" sz="10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sp>
            <p:nvSpPr>
              <p:cNvPr id="470" name="Google Shape;470;p69"/>
              <p:cNvSpPr txBox="1"/>
              <p:nvPr/>
            </p:nvSpPr>
            <p:spPr>
              <a:xfrm>
                <a:off x="8491857" y="4234067"/>
                <a:ext cx="548700" cy="37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533"/>
                  </a:buClr>
                  <a:buSzPts val="11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FFFFFF"/>
                    </a:solidFill>
                    <a:latin typeface="Cairo"/>
                    <a:ea typeface="Cairo"/>
                    <a:cs typeface="Cairo"/>
                    <a:sym typeface="Cairo"/>
                  </a:rPr>
                  <a:t>Web APIs</a:t>
                </a:r>
                <a:endParaRPr b="0" i="0" sz="10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cxnSp>
            <p:nvCxnSpPr>
              <p:cNvPr id="471" name="Google Shape;471;p69"/>
              <p:cNvCxnSpPr/>
              <p:nvPr/>
            </p:nvCxnSpPr>
            <p:spPr>
              <a:xfrm rot="10800000">
                <a:off x="7813100" y="3872022"/>
                <a:ext cx="0" cy="109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stealth"/>
                <a:tailEnd len="sm" w="sm" type="none"/>
              </a:ln>
            </p:spPr>
          </p:cxnSp>
          <p:sp>
            <p:nvSpPr>
              <p:cNvPr id="472" name="Google Shape;472;p69"/>
              <p:cNvSpPr/>
              <p:nvPr/>
            </p:nvSpPr>
            <p:spPr>
              <a:xfrm>
                <a:off x="9918701" y="4887129"/>
                <a:ext cx="1371600" cy="914400"/>
              </a:xfrm>
              <a:prstGeom prst="can">
                <a:avLst>
                  <a:gd fmla="val 25000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595959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airo"/>
                    <a:ea typeface="Cairo"/>
                    <a:cs typeface="Cairo"/>
                    <a:sym typeface="Cairo"/>
                  </a:rPr>
                  <a:t>Remote Resource C</a:t>
                </a:r>
                <a:endParaRPr b="0" i="0" sz="10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  <p:cxnSp>
            <p:nvCxnSpPr>
              <p:cNvPr id="473" name="Google Shape;473;p69"/>
              <p:cNvCxnSpPr/>
              <p:nvPr/>
            </p:nvCxnSpPr>
            <p:spPr>
              <a:xfrm>
                <a:off x="9141461" y="4420404"/>
                <a:ext cx="1463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4" name="Google Shape;474;p69"/>
              <p:cNvCxnSpPr/>
              <p:nvPr/>
            </p:nvCxnSpPr>
            <p:spPr>
              <a:xfrm>
                <a:off x="10604501" y="4420404"/>
                <a:ext cx="0" cy="466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7A811"/>
                </a:solidFill>
                <a:prstDash val="solid"/>
                <a:round/>
                <a:headEnd len="sm" w="sm" type="none"/>
                <a:tailEnd len="sm" w="sm" type="stealth"/>
              </a:ln>
            </p:spPr>
          </p:cxnSp>
          <p:sp>
            <p:nvSpPr>
              <p:cNvPr id="475" name="Google Shape;475;p69"/>
              <p:cNvSpPr txBox="1"/>
              <p:nvPr/>
            </p:nvSpPr>
            <p:spPr>
              <a:xfrm>
                <a:off x="10737851" y="4576822"/>
                <a:ext cx="457200" cy="37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533"/>
                  </a:buClr>
                  <a:buSzPts val="1100"/>
                  <a:buFont typeface="Cairo"/>
                  <a:buNone/>
                </a:pPr>
                <a:r>
                  <a:rPr b="0" i="0" lang="en" sz="1000" u="none" cap="none" strike="noStrike">
                    <a:solidFill>
                      <a:srgbClr val="222533"/>
                    </a:solidFill>
                    <a:latin typeface="Cairo"/>
                    <a:ea typeface="Cairo"/>
                    <a:cs typeface="Cairo"/>
                    <a:sym typeface="Cairo"/>
                  </a:rPr>
                  <a:t>Internet</a:t>
                </a:r>
                <a:endParaRPr b="0" i="0" sz="1000" u="none" cap="none" strike="noStrike">
                  <a:solidFill>
                    <a:srgbClr val="222533"/>
                  </a:solidFill>
                  <a:latin typeface="Cairo"/>
                  <a:ea typeface="Cairo"/>
                  <a:cs typeface="Cairo"/>
                  <a:sym typeface="Cairo"/>
                </a:endParaRPr>
              </a:p>
            </p:txBody>
          </p:sp>
        </p:grp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0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Client / Server: Server</a:t>
            </a:r>
            <a:endParaRPr/>
          </a:p>
        </p:txBody>
      </p:sp>
      <p:grpSp>
        <p:nvGrpSpPr>
          <p:cNvPr id="481" name="Google Shape;481;p70"/>
          <p:cNvGrpSpPr/>
          <p:nvPr/>
        </p:nvGrpSpPr>
        <p:grpSpPr>
          <a:xfrm>
            <a:off x="205101" y="1169039"/>
            <a:ext cx="4300630" cy="3826764"/>
            <a:chOff x="523127" y="1767763"/>
            <a:chExt cx="3931825" cy="2743200"/>
          </a:xfrm>
        </p:grpSpPr>
        <p:sp>
          <p:nvSpPr>
            <p:cNvPr id="482" name="Google Shape;482;p70"/>
            <p:cNvSpPr/>
            <p:nvPr/>
          </p:nvSpPr>
          <p:spPr>
            <a:xfrm>
              <a:off x="523128" y="1767763"/>
              <a:ext cx="3931800" cy="2743200"/>
            </a:xfrm>
            <a:prstGeom prst="roundRect">
              <a:avLst>
                <a:gd fmla="val 6727" name="adj"/>
              </a:avLst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00" spcFirstLastPara="1" rIns="914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483" name="Google Shape;483;p70"/>
            <p:cNvSpPr/>
            <p:nvPr/>
          </p:nvSpPr>
          <p:spPr>
            <a:xfrm>
              <a:off x="523127" y="1768713"/>
              <a:ext cx="3931800" cy="640200"/>
            </a:xfrm>
            <a:prstGeom prst="round2SameRect">
              <a:avLst>
                <a:gd fmla="val 22779" name="adj1"/>
                <a:gd fmla="val 0" name="adj2"/>
              </a:avLst>
            </a:prstGeom>
            <a:solidFill>
              <a:srgbClr val="222533"/>
            </a:solidFill>
            <a:ln>
              <a:noFill/>
            </a:ln>
          </p:spPr>
          <p:txBody>
            <a:bodyPr anchorCtr="0" anchor="ctr" bIns="180000" lIns="91400" spcFirstLastPara="1" rIns="9140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cxnSp>
          <p:nvCxnSpPr>
            <p:cNvPr id="484" name="Google Shape;484;p70"/>
            <p:cNvCxnSpPr/>
            <p:nvPr/>
          </p:nvCxnSpPr>
          <p:spPr>
            <a:xfrm>
              <a:off x="728868" y="3007919"/>
              <a:ext cx="35205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85" name="Google Shape;485;p70"/>
            <p:cNvSpPr txBox="1"/>
            <p:nvPr/>
          </p:nvSpPr>
          <p:spPr>
            <a:xfrm>
              <a:off x="659653" y="1834320"/>
              <a:ext cx="30174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Cairo"/>
                  <a:ea typeface="Cairo"/>
                  <a:cs typeface="Cairo"/>
                  <a:sym typeface="Cairo"/>
                </a:rPr>
                <a:t>Servers are quite easy to build using the FastMCP Python package </a:t>
              </a:r>
              <a:endParaRPr/>
            </a:p>
          </p:txBody>
        </p:sp>
        <p:sp>
          <p:nvSpPr>
            <p:cNvPr id="486" name="Google Shape;486;p70"/>
            <p:cNvSpPr txBox="1"/>
            <p:nvPr/>
          </p:nvSpPr>
          <p:spPr>
            <a:xfrm>
              <a:off x="659652" y="2590723"/>
              <a:ext cx="37953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from mcp.server.fastmcp import FastMCP</a:t>
              </a:r>
              <a:endParaRPr b="0" i="0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endParaRPr>
            </a:p>
          </p:txBody>
        </p:sp>
        <p:sp>
          <p:nvSpPr>
            <p:cNvPr id="487" name="Google Shape;487;p70"/>
            <p:cNvSpPr txBox="1"/>
            <p:nvPr/>
          </p:nvSpPr>
          <p:spPr>
            <a:xfrm>
              <a:off x="659652" y="3169914"/>
              <a:ext cx="37953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mcp = FastMCP("pyATS Network Automation Server")</a:t>
              </a:r>
              <a:endParaRPr/>
            </a:p>
          </p:txBody>
        </p:sp>
        <p:cxnSp>
          <p:nvCxnSpPr>
            <p:cNvPr id="488" name="Google Shape;488;p70"/>
            <p:cNvCxnSpPr/>
            <p:nvPr/>
          </p:nvCxnSpPr>
          <p:spPr>
            <a:xfrm>
              <a:off x="728868" y="3587110"/>
              <a:ext cx="3520500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89" name="Google Shape;489;p70"/>
            <p:cNvSpPr txBox="1"/>
            <p:nvPr/>
          </p:nvSpPr>
          <p:spPr>
            <a:xfrm>
              <a:off x="659652" y="3749105"/>
              <a:ext cx="37953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@mcp.tool()</a:t>
              </a:r>
              <a:endParaRPr/>
            </a:p>
          </p:txBody>
        </p:sp>
        <p:sp>
          <p:nvSpPr>
            <p:cNvPr id="490" name="Google Shape;490;p70"/>
            <p:cNvSpPr txBox="1"/>
            <p:nvPr/>
          </p:nvSpPr>
          <p:spPr>
            <a:xfrm>
              <a:off x="634253" y="3960695"/>
              <a:ext cx="3333900" cy="3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A811"/>
                </a:buClr>
                <a:buSzPts val="1400"/>
                <a:buFont typeface="Calibri"/>
                <a:buChar char="•"/>
              </a:pPr>
              <a:r>
                <a:rPr b="0" i="0" lang="en" sz="1050" u="none" cap="none" strike="noStrike">
                  <a:solidFill>
                    <a:srgbClr val="000000"/>
                  </a:solidFill>
                  <a:latin typeface="Cairo"/>
                  <a:ea typeface="Cairo"/>
                  <a:cs typeface="Cairo"/>
                  <a:sym typeface="Cairo"/>
                </a:rPr>
                <a:t>async def pyats_run_show_command()</a:t>
              </a:r>
              <a:endParaRPr/>
            </a:p>
          </p:txBody>
        </p:sp>
      </p:grpSp>
      <p:sp>
        <p:nvSpPr>
          <p:cNvPr id="491" name="Google Shape;491;p70"/>
          <p:cNvSpPr txBox="1"/>
          <p:nvPr/>
        </p:nvSpPr>
        <p:spPr>
          <a:xfrm>
            <a:off x="4578688" y="2154305"/>
            <a:ext cx="4572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iro"/>
              <a:buNone/>
            </a:pPr>
            <a:r>
              <a:rPr i="0" lang="en" sz="20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Servers can be run locally as stdio mode or remotely hosted such as Selector (remote, secure, streaming MCP) </a:t>
            </a:r>
            <a:endParaRPr i="0" sz="20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492" name="Google Shape;492;p70"/>
          <p:cNvCxnSpPr/>
          <p:nvPr/>
        </p:nvCxnSpPr>
        <p:spPr>
          <a:xfrm>
            <a:off x="503890" y="4622278"/>
            <a:ext cx="38508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3" name="Google Shape;493;p70"/>
          <p:cNvSpPr txBox="1"/>
          <p:nvPr/>
        </p:nvSpPr>
        <p:spPr>
          <a:xfrm>
            <a:off x="459632" y="4622265"/>
            <a:ext cx="4151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mcp</a:t>
            </a:r>
            <a:r>
              <a:rPr lang="en" sz="1200">
                <a:latin typeface="Cairo"/>
                <a:ea typeface="Cairo"/>
                <a:cs typeface="Cairo"/>
                <a:sym typeface="Cairo"/>
              </a:rPr>
              <a:t>.run()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1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Client / Server: Clients</a:t>
            </a:r>
            <a:endParaRPr/>
          </a:p>
        </p:txBody>
      </p:sp>
      <p:sp>
        <p:nvSpPr>
          <p:cNvPr id="499" name="Google Shape;499;p71"/>
          <p:cNvSpPr/>
          <p:nvPr/>
        </p:nvSpPr>
        <p:spPr>
          <a:xfrm>
            <a:off x="106218" y="1898159"/>
            <a:ext cx="3686400" cy="2175000"/>
          </a:xfrm>
          <a:prstGeom prst="roundRect">
            <a:avLst>
              <a:gd fmla="val 672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500" name="Google Shape;500;p71"/>
          <p:cNvSpPr/>
          <p:nvPr/>
        </p:nvSpPr>
        <p:spPr>
          <a:xfrm>
            <a:off x="106217" y="1899109"/>
            <a:ext cx="3686400" cy="420300"/>
          </a:xfrm>
          <a:prstGeom prst="round2SameRect">
            <a:avLst>
              <a:gd fmla="val 37660" name="adj1"/>
              <a:gd fmla="val 0" name="adj2"/>
            </a:avLst>
          </a:prstGeom>
          <a:solidFill>
            <a:srgbClr val="222533"/>
          </a:solidFill>
          <a:ln>
            <a:noFill/>
          </a:ln>
        </p:spPr>
        <p:txBody>
          <a:bodyPr anchorCtr="0" anchor="ctr" bIns="180000" lIns="91400" spcFirstLastPara="1" rIns="914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501" name="Google Shape;501;p71"/>
          <p:cNvCxnSpPr/>
          <p:nvPr/>
        </p:nvCxnSpPr>
        <p:spPr>
          <a:xfrm>
            <a:off x="311958" y="2937061"/>
            <a:ext cx="3404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2" name="Google Shape;502;p71"/>
          <p:cNvSpPr txBox="1"/>
          <p:nvPr/>
        </p:nvSpPr>
        <p:spPr>
          <a:xfrm>
            <a:off x="242743" y="1964716"/>
            <a:ext cx="3371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Many clients have emerged</a:t>
            </a:r>
            <a:endParaRPr/>
          </a:p>
        </p:txBody>
      </p:sp>
      <p:sp>
        <p:nvSpPr>
          <p:cNvPr id="503" name="Google Shape;503;p71"/>
          <p:cNvSpPr txBox="1"/>
          <p:nvPr/>
        </p:nvSpPr>
        <p:spPr>
          <a:xfrm>
            <a:off x="242742" y="2519865"/>
            <a:ext cx="3310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Claude Desktop / Claude Code</a:t>
            </a:r>
            <a:endParaRPr/>
          </a:p>
        </p:txBody>
      </p:sp>
      <p:sp>
        <p:nvSpPr>
          <p:cNvPr id="504" name="Google Shape;504;p71"/>
          <p:cNvSpPr txBox="1"/>
          <p:nvPr/>
        </p:nvSpPr>
        <p:spPr>
          <a:xfrm>
            <a:off x="242742" y="3099056"/>
            <a:ext cx="3398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Gemini-CLI</a:t>
            </a:r>
            <a:endParaRPr/>
          </a:p>
        </p:txBody>
      </p:sp>
      <p:cxnSp>
        <p:nvCxnSpPr>
          <p:cNvPr id="505" name="Google Shape;505;p71"/>
          <p:cNvCxnSpPr/>
          <p:nvPr/>
        </p:nvCxnSpPr>
        <p:spPr>
          <a:xfrm>
            <a:off x="311958" y="3516252"/>
            <a:ext cx="34047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6" name="Google Shape;506;p71"/>
          <p:cNvSpPr txBox="1"/>
          <p:nvPr/>
        </p:nvSpPr>
        <p:spPr>
          <a:xfrm>
            <a:off x="242742" y="3678247"/>
            <a:ext cx="3398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VS Code, Cursor, Tailwind (IDEs)</a:t>
            </a:r>
            <a:endParaRPr/>
          </a:p>
        </p:txBody>
      </p:sp>
      <p:sp>
        <p:nvSpPr>
          <p:cNvPr id="507" name="Google Shape;507;p71"/>
          <p:cNvSpPr/>
          <p:nvPr/>
        </p:nvSpPr>
        <p:spPr>
          <a:xfrm>
            <a:off x="4289426" y="1839710"/>
            <a:ext cx="4758000" cy="2532300"/>
          </a:xfrm>
          <a:prstGeom prst="roundRect">
            <a:avLst>
              <a:gd fmla="val 6727" name="adj"/>
            </a:avLst>
          </a:prstGeom>
          <a:solidFill>
            <a:srgbClr val="FFFFFF"/>
          </a:solidFill>
          <a:ln cap="flat" cmpd="sng" w="9525">
            <a:solidFill>
              <a:srgbClr val="5C64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508" name="Google Shape;508;p71"/>
          <p:cNvSpPr/>
          <p:nvPr/>
        </p:nvSpPr>
        <p:spPr>
          <a:xfrm>
            <a:off x="4289425" y="1840660"/>
            <a:ext cx="4758000" cy="491700"/>
          </a:xfrm>
          <a:prstGeom prst="round2SameRect">
            <a:avLst>
              <a:gd fmla="val 37660" name="adj1"/>
              <a:gd fmla="val 0" name="adj2"/>
            </a:avLst>
          </a:prstGeom>
          <a:solidFill>
            <a:srgbClr val="5C648A"/>
          </a:solidFill>
          <a:ln>
            <a:noFill/>
          </a:ln>
        </p:spPr>
        <p:txBody>
          <a:bodyPr anchorCtr="0" anchor="ctr" bIns="180000" lIns="91400" spcFirstLastPara="1" rIns="914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cxnSp>
        <p:nvCxnSpPr>
          <p:cNvPr id="509" name="Google Shape;509;p71"/>
          <p:cNvCxnSpPr/>
          <p:nvPr/>
        </p:nvCxnSpPr>
        <p:spPr>
          <a:xfrm>
            <a:off x="4495166" y="2878612"/>
            <a:ext cx="4385400" cy="129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0" name="Google Shape;510;p71"/>
          <p:cNvSpPr txBox="1"/>
          <p:nvPr/>
        </p:nvSpPr>
        <p:spPr>
          <a:xfrm>
            <a:off x="4425951" y="1906267"/>
            <a:ext cx="43458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AI Agents</a:t>
            </a:r>
            <a:endParaRPr/>
          </a:p>
        </p:txBody>
      </p:sp>
      <p:sp>
        <p:nvSpPr>
          <p:cNvPr id="511" name="Google Shape;511;p71"/>
          <p:cNvSpPr txBox="1"/>
          <p:nvPr/>
        </p:nvSpPr>
        <p:spPr>
          <a:xfrm>
            <a:off x="4425950" y="2461416"/>
            <a:ext cx="42720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Agents are often powered by MCP Tools the Agent can utilize</a:t>
            </a:r>
            <a:endParaRPr/>
          </a:p>
        </p:txBody>
      </p:sp>
      <p:sp>
        <p:nvSpPr>
          <p:cNvPr id="512" name="Google Shape;512;p71"/>
          <p:cNvSpPr txBox="1"/>
          <p:nvPr/>
        </p:nvSpPr>
        <p:spPr>
          <a:xfrm>
            <a:off x="4425950" y="2964407"/>
            <a:ext cx="38508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ReAct (Reasoning and Actions) Agents where the Actions equal MCP tool calling </a:t>
            </a:r>
            <a:endParaRPr/>
          </a:p>
        </p:txBody>
      </p:sp>
      <p:cxnSp>
        <p:nvCxnSpPr>
          <p:cNvPr id="513" name="Google Shape;513;p71"/>
          <p:cNvCxnSpPr/>
          <p:nvPr/>
        </p:nvCxnSpPr>
        <p:spPr>
          <a:xfrm>
            <a:off x="4504691" y="3457803"/>
            <a:ext cx="4385400" cy="129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4" name="Google Shape;514;p71"/>
          <p:cNvSpPr txBox="1"/>
          <p:nvPr/>
        </p:nvSpPr>
        <p:spPr>
          <a:xfrm>
            <a:off x="4425950" y="3593913"/>
            <a:ext cx="42720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Agency to act without human intervention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2"/>
          <p:cNvSpPr txBox="1"/>
          <p:nvPr>
            <p:ph type="title"/>
          </p:nvPr>
        </p:nvSpPr>
        <p:spPr>
          <a:xfrm>
            <a:off x="311700" y="39240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AI 1.5: Retrieval Approaches</a:t>
            </a:r>
            <a:endParaRPr/>
          </a:p>
        </p:txBody>
      </p:sp>
      <p:sp>
        <p:nvSpPr>
          <p:cNvPr id="104" name="Google Shape;104;p21"/>
          <p:cNvSpPr txBox="1"/>
          <p:nvPr/>
        </p:nvSpPr>
        <p:spPr>
          <a:xfrm>
            <a:off x="519551" y="1566048"/>
            <a:ext cx="83997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 leap in capability with large language models able to retrieve and reason over external data. Systems began to offer contextual responses grounded in current or proprietary knowledge.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b="1"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Characteristics: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Combines LLMs with external data sources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Supports context-aware Q&amp;A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Introduces knowledge grounding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Still linear, not autonomous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7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n"/>
              <a:t>AI 2.0: ReACT Agents (AI Agents)</a:t>
            </a:r>
            <a:endParaRPr/>
          </a:p>
        </p:txBody>
      </p:sp>
      <p:sp>
        <p:nvSpPr>
          <p:cNvPr id="110" name="Google Shape;110;p22"/>
          <p:cNvSpPr txBox="1"/>
          <p:nvPr/>
        </p:nvSpPr>
        <p:spPr>
          <a:xfrm>
            <a:off x="519551" y="1566047"/>
            <a:ext cx="83133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The emergence of autonomous, goal-driven agents capable of planning, reasoning, and taking actions across multiple tools. Systems evolve from stateless prompts to stateful workflows.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•"/>
            </a:pPr>
            <a:r>
              <a:rPr b="1"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Characteristics:</a:t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Task orchestration and tool use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Memory and planning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Multi-step reasoning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ace Mono"/>
              <a:buChar char="o"/>
            </a:pPr>
            <a:r>
              <a:rPr i="0" lang="en" sz="1400" u="none" cap="none" strike="noStrik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Autonomous execution across APIs, files, and platforms</a:t>
            </a:r>
            <a:endParaRPr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105125" y="2150850"/>
            <a:ext cx="9852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114300" lvl="0" marL="1270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70">
                <a:solidFill>
                  <a:schemeClr val="accent1"/>
                </a:solidFill>
              </a:rPr>
              <a:t>6 </a:t>
            </a:r>
            <a:r>
              <a:rPr b="1" lang="en" sz="2670">
                <a:solidFill>
                  <a:schemeClr val="lt1"/>
                </a:solidFill>
              </a:rPr>
              <a:t>Steps of </a:t>
            </a:r>
            <a:r>
              <a:rPr b="1" lang="en" sz="2670">
                <a:solidFill>
                  <a:schemeClr val="accent4"/>
                </a:solidFill>
              </a:rPr>
              <a:t>Retrieval Augmented Generation</a:t>
            </a:r>
            <a:endParaRPr sz="348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a_connection_diagram" id="120" name="Google Shape;12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413" y="1048775"/>
            <a:ext cx="8797176" cy="30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AF AC0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